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7" r:id="rId2"/>
    <p:sldId id="289" r:id="rId3"/>
    <p:sldId id="292" r:id="rId4"/>
    <p:sldId id="295" r:id="rId5"/>
    <p:sldId id="310" r:id="rId6"/>
    <p:sldId id="311" r:id="rId7"/>
    <p:sldId id="328" r:id="rId8"/>
    <p:sldId id="327" r:id="rId9"/>
    <p:sldId id="305" r:id="rId10"/>
    <p:sldId id="288" r:id="rId11"/>
  </p:sldIdLst>
  <p:sldSz cx="7561263" cy="10693400"/>
  <p:notesSz cx="6888163" cy="100218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77"/>
    <a:srgbClr val="DABF3B"/>
    <a:srgbClr val="0866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27" autoAdjust="0"/>
    <p:restoredTop sz="67913" autoAdjust="0"/>
  </p:normalViewPr>
  <p:slideViewPr>
    <p:cSldViewPr>
      <p:cViewPr>
        <p:scale>
          <a:sx n="96" d="100"/>
          <a:sy n="96" d="100"/>
        </p:scale>
        <p:origin x="3232" y="-296"/>
      </p:cViewPr>
      <p:guideLst>
        <p:guide orient="horz" pos="3368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DC679653-38A6-432D-8904-B34D4F2059C8}" type="datetimeFigureOut">
              <a:rPr lang="fr-FR" smtClean="0"/>
              <a:t>21/10/2024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16138" y="750888"/>
            <a:ext cx="265588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9D5F5BDD-1D8F-4DC6-8B8A-A41B88EB98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046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6138" y="750888"/>
            <a:ext cx="2655887" cy="37592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F5BDD-1D8F-4DC6-8B8A-A41B88EB987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041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6138" y="750888"/>
            <a:ext cx="2655887" cy="37592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F5BDD-1D8F-4DC6-8B8A-A41B88EB987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041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6138" y="750888"/>
            <a:ext cx="2655887" cy="37592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F5BDD-1D8F-4DC6-8B8A-A41B88EB987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041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6138" y="750888"/>
            <a:ext cx="2655887" cy="37592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F5BDD-1D8F-4DC6-8B8A-A41B88EB987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041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6138" y="750888"/>
            <a:ext cx="2655887" cy="37592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F5BDD-1D8F-4DC6-8B8A-A41B88EB987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041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FBFF1-0594-1E0E-2902-078047B77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7983DF4-B31D-95AC-B6B9-058033B7FA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6138" y="750888"/>
            <a:ext cx="2655887" cy="3759200"/>
          </a:xfr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075BF960-539E-EE31-548B-4303AA94C6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F9DC9F-11A7-3D61-2028-B4B43ABB85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F5BDD-1D8F-4DC6-8B8A-A41B88EB987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882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6138" y="750888"/>
            <a:ext cx="2655887" cy="37592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F5BDD-1D8F-4DC6-8B8A-A41B88EB987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041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095" y="3321886"/>
            <a:ext cx="6427074" cy="2292151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9BC1-E49B-4CAC-AEB6-C3F479EAA879}" type="datetime1">
              <a:rPr lang="fr-FR" smtClean="0"/>
              <a:t>21/10/2024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6FA5-1AB2-4093-9B18-B2BAEF7F89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155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E63D-DEEE-41D2-ACD5-2DA72674F103}" type="datetime1">
              <a:rPr lang="fr-FR" smtClean="0"/>
              <a:t>21/10/2024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6FA5-1AB2-4093-9B18-B2BAEF7F89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21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481916" y="321791"/>
            <a:ext cx="1701284" cy="684179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78063" y="321791"/>
            <a:ext cx="4977831" cy="684179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8B3B-3A5E-43FF-89FE-0BC1CBAC715C}" type="datetime1">
              <a:rPr lang="fr-FR" smtClean="0"/>
              <a:t>21/10/2024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6FA5-1AB2-4093-9B18-B2BAEF7F89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68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E472-6B21-4CCB-8CC8-AF5DA2FDA619}" type="datetime1">
              <a:rPr lang="fr-FR" smtClean="0"/>
              <a:t>21/10/2024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6FA5-1AB2-4093-9B18-B2BAEF7F89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98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287" y="6871501"/>
            <a:ext cx="6427074" cy="21238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287" y="4532320"/>
            <a:ext cx="6427074" cy="23391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939B-EE99-4A59-8CCD-6BC6463F38F3}" type="datetime1">
              <a:rPr lang="fr-FR" smtClean="0"/>
              <a:t>21/10/2024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6FA5-1AB2-4093-9B18-B2BAEF7F89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262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78063" y="1871346"/>
            <a:ext cx="3339558" cy="52922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843642" y="1871346"/>
            <a:ext cx="3339558" cy="52922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6528-54BB-42F8-AB00-616621B394ED}" type="datetime1">
              <a:rPr lang="fr-FR" smtClean="0"/>
              <a:t>21/10/2024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6FA5-1AB2-4093-9B18-B2BAEF7F89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88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3" y="428233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3" y="2393640"/>
            <a:ext cx="3340871" cy="997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1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018" y="2393640"/>
            <a:ext cx="3342183" cy="997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018" y="3391194"/>
            <a:ext cx="3342183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DEEE8-9F1F-4A5E-B15D-47B7527ADAB7}" type="datetime1">
              <a:rPr lang="fr-FR" smtClean="0"/>
              <a:t>21/10/2024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6FA5-1AB2-4093-9B18-B2BAEF7F89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724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86E9-5402-4E4A-9DA1-C17735B7A67F}" type="datetime1">
              <a:rPr lang="fr-FR" smtClean="0"/>
              <a:t>21/10/2024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6FA5-1AB2-4093-9B18-B2BAEF7F89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185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3F25-563B-4765-AC8C-4FC5A08E975C}" type="datetime1">
              <a:rPr lang="fr-FR" smtClean="0"/>
              <a:t>21/10/2024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6FA5-1AB2-4093-9B18-B2BAEF7F89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02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5" y="425755"/>
            <a:ext cx="2487603" cy="18119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244" y="425758"/>
            <a:ext cx="4226956" cy="9126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065" y="2237696"/>
            <a:ext cx="2487603" cy="73145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CC54-E86C-4589-A35C-D6750131D9E0}" type="datetime1">
              <a:rPr lang="fr-FR" smtClean="0"/>
              <a:t>21/10/2024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6FA5-1AB2-4093-9B18-B2BAEF7F89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960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C6F8-4096-44BC-ADF9-12052B359884}" type="datetime1">
              <a:rPr lang="fr-FR" smtClean="0"/>
              <a:t>21/10/2024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6FA5-1AB2-4093-9B18-B2BAEF7F89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897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063" y="428233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77079-1F52-4D92-BA67-2959C94488E3}" type="datetime1">
              <a:rPr lang="fr-FR" smtClean="0"/>
              <a:t>21/10/2024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A6FA5-1AB2-4093-9B18-B2BAEF7F89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63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.jpe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image" Target="../media/image4.jpeg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s://www.eofimmo.f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eofimmo@gmail.com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ofimmo.fr/" TargetMode="External"/><Relationship Id="rId5" Type="http://schemas.openxmlformats.org/officeDocument/2006/relationships/hyperlink" Target="mailto:eofimmo@gmail.com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ofimmo.fr/" TargetMode="External"/><Relationship Id="rId5" Type="http://schemas.openxmlformats.org/officeDocument/2006/relationships/hyperlink" Target="mailto:eofimmo@gmail.com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ofimmo.fr/" TargetMode="External"/><Relationship Id="rId5" Type="http://schemas.openxmlformats.org/officeDocument/2006/relationships/hyperlink" Target="mailto:eofimmo@gmail.com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hyperlink" Target="https://www.eofimmo.fr/" TargetMode="External"/><Relationship Id="rId4" Type="http://schemas.openxmlformats.org/officeDocument/2006/relationships/hyperlink" Target="mailto:eofimmo@gmail.c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ofimmo.fr/" TargetMode="External"/><Relationship Id="rId5" Type="http://schemas.openxmlformats.org/officeDocument/2006/relationships/hyperlink" Target="mailto:eofimmo@gmail.com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28"/>
            <a:ext cx="7633315" cy="106525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32559" y="5274692"/>
            <a:ext cx="4176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86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CONTINUE </a:t>
            </a:r>
          </a:p>
          <a:p>
            <a:r>
              <a:rPr lang="fr-FR" b="1">
                <a:solidFill>
                  <a:srgbClr val="086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2024-2025</a:t>
            </a:r>
            <a:endParaRPr lang="fr-FR" b="1" dirty="0">
              <a:solidFill>
                <a:srgbClr val="0866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solidFill>
                  <a:srgbClr val="086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DESTINATION </a:t>
            </a:r>
          </a:p>
          <a:p>
            <a:r>
              <a:rPr lang="fr-FR" b="1" dirty="0">
                <a:solidFill>
                  <a:srgbClr val="086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PROFESSIONNELS</a:t>
            </a:r>
          </a:p>
          <a:p>
            <a:r>
              <a:rPr lang="fr-FR" b="1" dirty="0">
                <a:solidFill>
                  <a:srgbClr val="086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L’IMMOBILIER</a:t>
            </a:r>
          </a:p>
          <a:p>
            <a:r>
              <a:rPr lang="fr-FR" dirty="0">
                <a:solidFill>
                  <a:srgbClr val="DABF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TITULAIRES DE LA CARTE PROFESSIONNELLE</a:t>
            </a:r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878BC1B-88C5-7A36-73D0-313FCD1B22BF}"/>
              </a:ext>
            </a:extLst>
          </p:cNvPr>
          <p:cNvSpPr txBox="1"/>
          <p:nvPr/>
        </p:nvSpPr>
        <p:spPr>
          <a:xfrm>
            <a:off x="3188642" y="8938203"/>
            <a:ext cx="41203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dirty="0">
                <a:solidFill>
                  <a:srgbClr val="0065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"La certification qualité a été délivrée au titre de la catégorie d'actions suivantes : action de formation"</a:t>
            </a:r>
          </a:p>
        </p:txBody>
      </p:sp>
      <p:pic>
        <p:nvPicPr>
          <p:cNvPr id="8" name="Image 7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3E52DB8D-0ABD-3EF7-E640-541E66341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470" y="7903079"/>
            <a:ext cx="1917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31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7561263" cy="10693400"/>
          </a:xfrm>
          <a:prstGeom prst="rect">
            <a:avLst/>
          </a:prstGeom>
          <a:solidFill>
            <a:srgbClr val="0065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233" y="4410596"/>
            <a:ext cx="3672796" cy="100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87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20991" y="9911199"/>
            <a:ext cx="311126" cy="569325"/>
          </a:xfrm>
          <a:solidFill>
            <a:srgbClr val="DABF3B"/>
          </a:solidFill>
        </p:spPr>
        <p:txBody>
          <a:bodyPr/>
          <a:lstStyle/>
          <a:p>
            <a:fld id="{944A6FA5-1AB2-4093-9B18-B2BAEF7F899D}" type="slidenum">
              <a:rPr lang="fr-FR" sz="900" smtClean="0">
                <a:solidFill>
                  <a:srgbClr val="086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fr-FR" sz="900" dirty="0">
              <a:solidFill>
                <a:srgbClr val="0866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15" y="435498"/>
            <a:ext cx="1895302" cy="51871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39" y="1170237"/>
            <a:ext cx="7056784" cy="3600400"/>
          </a:xfrm>
          <a:prstGeom prst="rect">
            <a:avLst/>
          </a:prstGeom>
        </p:spPr>
      </p:pic>
      <p:sp>
        <p:nvSpPr>
          <p:cNvPr id="11" name="Zone de texte 8"/>
          <p:cNvSpPr txBox="1"/>
          <p:nvPr/>
        </p:nvSpPr>
        <p:spPr>
          <a:xfrm>
            <a:off x="180231" y="4770636"/>
            <a:ext cx="2858135" cy="23114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900" i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Crédit photos Art et Lumières</a:t>
            </a:r>
            <a:endParaRPr lang="fr-FR" sz="12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252239" y="4986660"/>
            <a:ext cx="7079877" cy="488940"/>
          </a:xfrm>
          <a:prstGeom prst="rect">
            <a:avLst/>
          </a:prstGeom>
          <a:solidFill>
            <a:srgbClr val="DABF3B"/>
          </a:solidFill>
        </p:spPr>
        <p:txBody>
          <a:bodyPr vert="horz" lIns="180000" tIns="180000" rIns="180000" bIns="180000" rtlCol="0" anchor="t" anchorCtr="0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88923" y="5630068"/>
            <a:ext cx="6530634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fr-FR" altLang="fr-FR" sz="800" b="1" dirty="0">
                <a:solidFill>
                  <a:schemeClr val="bg1"/>
                </a:solidFill>
                <a:ea typeface="Calibri" pitchFamily="34" charset="0"/>
              </a:rPr>
              <a:t>Conçu spécifiquement pour répondre à vos besoins de formation, notre programme reprend les différentes activités de l'immobilier : </a:t>
            </a:r>
            <a:br>
              <a:rPr lang="fr-FR" altLang="fr-FR" sz="800" b="1" dirty="0">
                <a:solidFill>
                  <a:schemeClr val="bg1"/>
                </a:solidFill>
                <a:ea typeface="Calibri" pitchFamily="34" charset="0"/>
              </a:rPr>
            </a:br>
            <a:r>
              <a:rPr lang="fr-FR" altLang="fr-FR" sz="800" b="1" dirty="0">
                <a:solidFill>
                  <a:schemeClr val="bg1"/>
                </a:solidFill>
                <a:ea typeface="Calibri" pitchFamily="34" charset="0"/>
              </a:rPr>
              <a:t>gestion locative, transaction immobilière, syndic de copropriété. Les programmes sont mis à jour en fonction des évolutions légales</a:t>
            </a:r>
            <a:br>
              <a:rPr lang="fr-FR" altLang="fr-FR" sz="800" b="1" dirty="0">
                <a:solidFill>
                  <a:schemeClr val="bg1"/>
                </a:solidFill>
                <a:ea typeface="Calibri" pitchFamily="34" charset="0"/>
              </a:rPr>
            </a:br>
            <a:r>
              <a:rPr lang="fr-FR" altLang="fr-FR" sz="800" b="1" dirty="0">
                <a:solidFill>
                  <a:schemeClr val="bg1"/>
                </a:solidFill>
                <a:ea typeface="Calibri" pitchFamily="34" charset="0"/>
              </a:rPr>
              <a:t>et réglementaires. Les outils et moyens pédagogiques sont également adaptés en fonction du niveau de chacun de vos</a:t>
            </a:r>
            <a:endParaRPr lang="fr-FR" altLang="fr-FR" sz="800" b="1" dirty="0">
              <a:solidFill>
                <a:srgbClr val="006577"/>
              </a:solidFill>
              <a:ea typeface="Calibri" pitchFamily="34" charset="0"/>
            </a:endParaRPr>
          </a:p>
          <a:p>
            <a:pPr lvl="0"/>
            <a:r>
              <a:rPr lang="fr-FR" altLang="fr-FR" sz="800" b="1" dirty="0">
                <a:solidFill>
                  <a:srgbClr val="006577"/>
                </a:solidFill>
                <a:ea typeface="Calibri" pitchFamily="34" charset="0"/>
              </a:rPr>
              <a:t> </a:t>
            </a:r>
            <a:endParaRPr lang="fr-FR" altLang="fr-FR" sz="800" b="1" dirty="0">
              <a:solidFill>
                <a:schemeClr val="bg1"/>
              </a:solidFill>
              <a:ea typeface="Calibri" pitchFamily="34" charset="0"/>
            </a:endParaRPr>
          </a:p>
          <a:p>
            <a:pPr lvl="0"/>
            <a:r>
              <a:rPr lang="fr-FR" altLang="fr-FR" sz="800" b="1" dirty="0">
                <a:ea typeface="Calibri" pitchFamily="34" charset="0"/>
              </a:rPr>
              <a:t>PRESENTATION		3</a:t>
            </a:r>
          </a:p>
          <a:p>
            <a:pPr lvl="0"/>
            <a:endParaRPr lang="fr-FR" altLang="fr-FR" sz="800" b="1" dirty="0">
              <a:ea typeface="Calibri" pitchFamily="34" charset="0"/>
            </a:endParaRPr>
          </a:p>
          <a:p>
            <a:pPr lvl="0"/>
            <a:r>
              <a:rPr lang="fr-FR" altLang="fr-FR" sz="800" b="1" dirty="0">
                <a:ea typeface="Calibri" pitchFamily="34" charset="0"/>
              </a:rPr>
              <a:t>ESTIMATION DES BIENS IMMOBILIERS</a:t>
            </a:r>
          </a:p>
          <a:p>
            <a:pPr lvl="0"/>
            <a:r>
              <a:rPr lang="fr-FR" altLang="fr-FR" sz="800" dirty="0">
                <a:ea typeface="Calibri" pitchFamily="34" charset="0"/>
              </a:rPr>
              <a:t>		</a:t>
            </a:r>
            <a:endParaRPr lang="fr-FR" altLang="fr-FR" sz="800" b="1" dirty="0">
              <a:ea typeface="Calibri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800" dirty="0">
                <a:ea typeface="Calibri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L’ESTIMATION DE BIENS IMMOBILIERS D’HABITATION		</a:t>
            </a:r>
            <a:r>
              <a:rPr lang="fr-FR" altLang="fr-FR" sz="800" dirty="0">
                <a:ea typeface="Calibri" pitchFamily="34" charset="0"/>
              </a:rPr>
              <a:t>5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800" dirty="0">
                <a:ea typeface="Calibri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L’ESTIMATION DE BIENS IMMOBILIERS PROFESSIONNELS ET COMMERCIAUX		</a:t>
            </a:r>
            <a:r>
              <a:rPr lang="fr-FR" altLang="fr-FR" sz="800" dirty="0">
                <a:ea typeface="Calibri" pitchFamily="34" charset="0"/>
              </a:rPr>
              <a:t>6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800" u="sng" dirty="0">
                <a:ea typeface="Calibri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L’ESTIMATION DE LA VALEUR LOCATIVE DES BAUX COMMERCIAUX                                                                                                     7</a:t>
            </a:r>
            <a:endParaRPr lang="fr-FR" altLang="fr-FR" sz="800" u="sng" dirty="0">
              <a:ea typeface="Calibri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800" dirty="0">
                <a:ea typeface="Calibri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L’ESTIMATION DE L’INDEMNITE D’EVICTION DANS LES RESIDENCES TOURISME		8</a:t>
            </a:r>
            <a:endParaRPr lang="fr-FR" altLang="fr-FR" sz="800" dirty="0">
              <a:ea typeface="Calibri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800" dirty="0">
                <a:ea typeface="Calibri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REGLEMENTATION DE LA LOCATION SAISONNIERE DANS LES LANDES ET AU PAYS BASQUE		9</a:t>
            </a:r>
            <a:endParaRPr lang="fr-FR" altLang="fr-FR" sz="800" dirty="0">
              <a:ea typeface="Calibri" pitchFamily="34" charset="0"/>
            </a:endParaRPr>
          </a:p>
          <a:p>
            <a:pPr lvl="0"/>
            <a:endParaRPr lang="fr-FR" altLang="fr-FR" sz="800" dirty="0">
              <a:ea typeface="Calibri" pitchFamily="34" charset="0"/>
            </a:endParaRPr>
          </a:p>
          <a:p>
            <a:pPr lvl="0"/>
            <a:r>
              <a:rPr lang="fr-FR" altLang="fr-FR" sz="800" dirty="0">
                <a:ea typeface="Calibri" pitchFamily="34" charset="0"/>
              </a:rPr>
              <a:t>Nous pouvons également vous proposer des programmes sur mesure en fonction des besoins spécifiques de votre structure.</a:t>
            </a:r>
          </a:p>
        </p:txBody>
      </p:sp>
    </p:spTree>
    <p:extLst>
      <p:ext uri="{BB962C8B-B14F-4D97-AF65-F5344CB8AC3E}">
        <p14:creationId xmlns:p14="http://schemas.microsoft.com/office/powerpoint/2010/main" val="2765951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20991" y="9911199"/>
            <a:ext cx="311126" cy="569325"/>
          </a:xfrm>
          <a:solidFill>
            <a:srgbClr val="DABF3B"/>
          </a:solidFill>
        </p:spPr>
        <p:txBody>
          <a:bodyPr/>
          <a:lstStyle/>
          <a:p>
            <a:fld id="{944A6FA5-1AB2-4093-9B18-B2BAEF7F899D}" type="slidenum">
              <a:rPr lang="fr-FR" sz="900" smtClean="0">
                <a:solidFill>
                  <a:srgbClr val="086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fr-FR" sz="900" dirty="0">
              <a:solidFill>
                <a:srgbClr val="0866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15" y="435498"/>
            <a:ext cx="1895302" cy="51871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39" y="0"/>
            <a:ext cx="2856519" cy="1512168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252240" y="1666636"/>
            <a:ext cx="7056784" cy="504056"/>
          </a:xfrm>
          <a:prstGeom prst="rect">
            <a:avLst/>
          </a:prstGeom>
          <a:solidFill>
            <a:srgbClr val="08667B"/>
          </a:solidFill>
        </p:spPr>
        <p:txBody>
          <a:bodyPr vert="horz" lIns="180000" tIns="180000" rIns="180000" bIns="180000" rtlCol="0" anchor="t" anchorCtr="0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91269" y="1738644"/>
            <a:ext cx="6601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fr-FR" altLang="fr-FR" sz="2400" b="1" dirty="0">
                <a:solidFill>
                  <a:srgbClr val="DABF3B"/>
                </a:solidFill>
                <a:ea typeface="Calibri" pitchFamily="34" charset="0"/>
              </a:rPr>
              <a:t>PRESENTATION</a:t>
            </a:r>
            <a:endParaRPr lang="fr-FR" altLang="fr-FR" sz="2400" dirty="0">
              <a:solidFill>
                <a:schemeClr val="bg1"/>
              </a:solidFill>
              <a:ea typeface="Calibri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91268" y="2246906"/>
            <a:ext cx="6745747" cy="500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Formation continue obligatoire</a:t>
            </a:r>
            <a:endParaRPr lang="fr-FR" altLang="fr-FR" sz="1000" dirty="0">
              <a:ea typeface="Calibri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Les formations dispensées répondent aux obligations en matière de formation continue des professionnels de l’immobilier.</a:t>
            </a:r>
          </a:p>
          <a:p>
            <a:pPr lvl="0" algn="just"/>
            <a:endParaRPr lang="fr-FR" altLang="fr-FR" sz="1000" dirty="0">
              <a:ea typeface="Calibri" pitchFamily="34" charset="0"/>
            </a:endParaRPr>
          </a:p>
          <a:p>
            <a:pPr lvl="0" algn="just"/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Qui est concerné ? 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Sont concernés par l'obligation de se former : tous les professionnels de l’immobilier</a:t>
            </a:r>
          </a:p>
          <a:p>
            <a:pPr lvl="0" algn="just"/>
            <a:endParaRPr lang="fr-FR" altLang="fr-FR" sz="1000" dirty="0">
              <a:ea typeface="Calibri" pitchFamily="34" charset="0"/>
            </a:endParaRPr>
          </a:p>
          <a:p>
            <a:pPr lvl="0" algn="just"/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Quelle durée ?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La durée des sessions de formation proposées est de 7h/jour</a:t>
            </a:r>
          </a:p>
          <a:p>
            <a:pPr lvl="0"/>
            <a:endParaRPr lang="fr-FR" altLang="fr-FR" sz="1000" dirty="0">
              <a:ea typeface="Calibri" pitchFamily="34" charset="0"/>
            </a:endParaRPr>
          </a:p>
          <a:p>
            <a:pPr lvl="0"/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Dans quels domaines ?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Les formations portent sur l’estimation des biens immobiliers à usage d’habitation, professionnel ou commercial.</a:t>
            </a:r>
          </a:p>
          <a:p>
            <a:pPr lvl="0"/>
            <a:endParaRPr lang="fr-FR" altLang="fr-FR" sz="1000" dirty="0">
              <a:ea typeface="Calibri" pitchFamily="34" charset="0"/>
            </a:endParaRPr>
          </a:p>
          <a:p>
            <a:pPr lvl="0"/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Quels sont les atouts de notre organisme de formation ? 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En tant qu'organisme de formation enregistré, EOFIMMO répond aux obligations fixées par le décret pour délivrer</a:t>
            </a:r>
            <a:br>
              <a:rPr lang="fr-FR" altLang="fr-FR" sz="1000" dirty="0">
                <a:ea typeface="Calibri" pitchFamily="34" charset="0"/>
              </a:rPr>
            </a:br>
            <a:r>
              <a:rPr lang="fr-FR" altLang="fr-FR" sz="1000" dirty="0">
                <a:ea typeface="Calibri" pitchFamily="34" charset="0"/>
              </a:rPr>
              <a:t>aux professionnels de l’immobilier </a:t>
            </a:r>
            <a:r>
              <a:rPr lang="fr-FR" altLang="fr-FR" sz="1000" b="1" dirty="0">
                <a:ea typeface="Calibri" pitchFamily="34" charset="0"/>
              </a:rPr>
              <a:t>une attestation conforme de suivi de formation.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fr-FR" altLang="fr-FR" sz="1000" b="1" dirty="0">
              <a:ea typeface="Calibri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Depuis juillet 2020, notre organisme est également </a:t>
            </a:r>
            <a:r>
              <a:rPr lang="fr-FR" altLang="fr-FR" sz="1000" b="1" dirty="0">
                <a:ea typeface="Calibri" pitchFamily="34" charset="0"/>
              </a:rPr>
              <a:t>certifié QUALIOPI</a:t>
            </a:r>
            <a:r>
              <a:rPr lang="fr-FR" altLang="fr-FR" sz="1000" dirty="0">
                <a:ea typeface="Calibri" pitchFamily="34" charset="0"/>
              </a:rPr>
              <a:t>. Cette certification devient obligatoire pour</a:t>
            </a:r>
            <a:br>
              <a:rPr lang="fr-FR" altLang="fr-FR" sz="1000" dirty="0">
                <a:ea typeface="Calibri" pitchFamily="34" charset="0"/>
              </a:rPr>
            </a:br>
            <a:r>
              <a:rPr lang="fr-FR" altLang="fr-FR" sz="1000" dirty="0">
                <a:ea typeface="Calibri" pitchFamily="34" charset="0"/>
              </a:rPr>
              <a:t>tous les organismes de formation souhaitant permettre à leur stagiaire la prise en charge partielle ou totale de leur formation par un organisme de financement.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fr-FR" altLang="fr-FR" sz="1000" dirty="0">
              <a:ea typeface="Calibri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Les formations sont dispensées par une professionnelle de l’immobilier. Madeleine PERRIN, titulaire d’un DESS en droit immobilier, ancienne juriste, formatrice et expert en immobilier depuis plus de 20 ans, propose </a:t>
            </a:r>
            <a:r>
              <a:rPr lang="fr-FR" altLang="fr-FR" sz="1000" b="1" dirty="0">
                <a:ea typeface="Calibri" pitchFamily="34" charset="0"/>
              </a:rPr>
              <a:t>des formations adaptées aux différents niveaux des collaborateurs et directement liées à aux activités professionnelles des stagiaires</a:t>
            </a:r>
            <a:r>
              <a:rPr lang="fr-FR" altLang="fr-FR" sz="1000" dirty="0">
                <a:ea typeface="Calibri" pitchFamily="34" charset="0"/>
              </a:rPr>
              <a:t>. Le référentiel de formation est ajusté chaque année en fonction des nouvelles règlementations.</a:t>
            </a:r>
          </a:p>
          <a:p>
            <a:pPr algn="just"/>
            <a:endParaRPr lang="fr-FR" altLang="fr-FR" sz="1000" dirty="0">
              <a:ea typeface="Calibri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Madeleine PERRIN est également enseignante et jury d'examen pour des étudiants de niveau Licence Responsable d'Affaires en Immobilier à l'Ecole TALIS de Bayonne. 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fr-FR" altLang="fr-FR" sz="1000" dirty="0">
              <a:ea typeface="Calibri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fr-FR" altLang="fr-FR" sz="1000" dirty="0">
              <a:ea typeface="Calibri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fr-FR" sz="1000" b="1" dirty="0">
                <a:solidFill>
                  <a:srgbClr val="0A647A"/>
                </a:solidFill>
                <a:effectLst/>
                <a:latin typeface="futura-lt-w01-light"/>
              </a:rPr>
              <a:t>Nos formations sont accessibles à tous publics y compris les personnes en situation de handicap </a:t>
            </a:r>
            <a:endParaRPr lang="fr-FR" altLang="fr-FR" sz="1000" dirty="0">
              <a:ea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29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20991" y="9911199"/>
            <a:ext cx="311126" cy="569325"/>
          </a:xfrm>
          <a:solidFill>
            <a:srgbClr val="DABF3B"/>
          </a:solidFill>
        </p:spPr>
        <p:txBody>
          <a:bodyPr/>
          <a:lstStyle/>
          <a:p>
            <a:fld id="{944A6FA5-1AB2-4093-9B18-B2BAEF7F899D}" type="slidenum">
              <a:rPr lang="fr-FR" sz="900" smtClean="0">
                <a:solidFill>
                  <a:srgbClr val="086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fr-FR" sz="900" dirty="0">
              <a:solidFill>
                <a:srgbClr val="0866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15" y="435498"/>
            <a:ext cx="1895302" cy="51871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39" y="0"/>
            <a:ext cx="2856519" cy="1512168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252240" y="1667335"/>
            <a:ext cx="7056784" cy="504056"/>
          </a:xfrm>
          <a:prstGeom prst="rect">
            <a:avLst/>
          </a:prstGeom>
          <a:solidFill>
            <a:srgbClr val="08667B"/>
          </a:solidFill>
        </p:spPr>
        <p:txBody>
          <a:bodyPr vert="horz" lIns="180000" tIns="180000" rIns="180000" bIns="180000" rtlCol="0" anchor="t" anchorCtr="0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91269" y="1739343"/>
            <a:ext cx="6601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fr-FR" altLang="fr-FR" sz="2400" b="1" dirty="0">
                <a:solidFill>
                  <a:srgbClr val="DABF3B"/>
                </a:solidFill>
                <a:ea typeface="Calibri" pitchFamily="34" charset="0"/>
              </a:rPr>
              <a:t>PRESENTATION</a:t>
            </a:r>
            <a:endParaRPr lang="fr-FR" altLang="fr-FR" sz="2400" dirty="0">
              <a:solidFill>
                <a:schemeClr val="bg1"/>
              </a:solidFill>
              <a:ea typeface="Calibri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91268" y="2246906"/>
            <a:ext cx="6745747" cy="423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Quelques chiffres</a:t>
            </a:r>
          </a:p>
          <a:p>
            <a:pPr lvl="0"/>
            <a:r>
              <a:rPr lang="fr-FR" altLang="fr-FR" sz="1000" b="1" dirty="0">
                <a:ea typeface="Calibri" pitchFamily="34" charset="0"/>
              </a:rPr>
              <a:t>Chaque année, EOFIMMO forme des centaines de stagiaires en immobilier 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+ de 60 étudiants par an en niveau Licence Responsable d’Affaires en Immobilier avec un taux de réussite de 78 à 85% par an.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Des dizaines d’agences immobilières et des centaines de collaborateurs formés, assureurs, professionnels de l’immobilier.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100 % ont obtenu l’attestation de suivi de formation nécessaire au renouvellement de leur carte professionnelle.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	100% des stagiaires bénéficiant de droits au financement ont pu voir leur formation prise en charge totalement ou partiellement.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95% des stagiaires sont satisfaits voire très satisfaits de la formation délivrée par EOFIMMO.</a:t>
            </a:r>
          </a:p>
          <a:p>
            <a:pPr lvl="0"/>
            <a:endParaRPr lang="fr-FR" altLang="fr-FR" sz="1000" dirty="0">
              <a:ea typeface="Calibri" pitchFamily="34" charset="0"/>
            </a:endParaRPr>
          </a:p>
          <a:p>
            <a:pPr lvl="0"/>
            <a:endParaRPr lang="fr-FR" altLang="fr-FR" sz="1000" dirty="0">
              <a:ea typeface="Calibri" pitchFamily="34" charset="0"/>
            </a:endParaRPr>
          </a:p>
          <a:p>
            <a:pPr lvl="0"/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Quels sont les résultats attendus 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Délivrance d’une attestation de suivi de formation.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Un test en fin de formation permet aux stagiaires de connaître leur niveau d’acquisition de nouvelles compétences.</a:t>
            </a:r>
          </a:p>
          <a:p>
            <a:pPr lvl="0"/>
            <a:endParaRPr lang="fr-FR" altLang="fr-FR" sz="1000" dirty="0">
              <a:ea typeface="Calibri" pitchFamily="34" charset="0"/>
            </a:endParaRPr>
          </a:p>
          <a:p>
            <a:pPr lvl="0"/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Tarifs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00" dirty="0"/>
              <a:t>300 €/jour/net de TVA/par stagiaire en collectif</a:t>
            </a:r>
          </a:p>
          <a:p>
            <a:pPr lvl="0"/>
            <a:endParaRPr lang="fr-FR" altLang="fr-FR" sz="1000" dirty="0">
              <a:ea typeface="Calibri" pitchFamily="34" charset="0"/>
            </a:endParaRPr>
          </a:p>
          <a:p>
            <a:pPr lvl="0"/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Réservation</a:t>
            </a:r>
          </a:p>
          <a:p>
            <a:pPr lvl="0"/>
            <a:r>
              <a:rPr lang="fr-FR" altLang="fr-FR" sz="1000" dirty="0">
                <a:ea typeface="Calibri" pitchFamily="34" charset="0"/>
              </a:rPr>
              <a:t>Pour réserver votre formation, contactez-nous le plus en amont possible (</a:t>
            </a:r>
            <a:r>
              <a:rPr lang="fr-FR" altLang="fr-FR" sz="1000" u="sng" dirty="0">
                <a:ea typeface="Calibri" pitchFamily="34" charset="0"/>
              </a:rPr>
              <a:t>au moins un mois avant</a:t>
            </a:r>
            <a:r>
              <a:rPr lang="fr-FR" altLang="fr-FR" sz="1000" dirty="0">
                <a:ea typeface="Calibri" pitchFamily="34" charset="0"/>
              </a:rPr>
              <a:t>) pour préparer votre dossier à transmettre à votre organisme de financement.</a:t>
            </a:r>
          </a:p>
          <a:p>
            <a:pPr lvl="0"/>
            <a:endParaRPr lang="fr-FR" altLang="fr-FR" sz="1000" dirty="0">
              <a:ea typeface="Calibri" pitchFamily="34" charset="0"/>
            </a:endParaRPr>
          </a:p>
          <a:p>
            <a:pPr lvl="0"/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Lieu et date de formation</a:t>
            </a:r>
          </a:p>
          <a:p>
            <a:pPr lvl="0"/>
            <a:r>
              <a:rPr lang="fr-FR" altLang="fr-FR" sz="1000" dirty="0">
                <a:ea typeface="Calibri" pitchFamily="34" charset="0"/>
              </a:rPr>
              <a:t>Nous fixons la date et le lieu de formation avec vous.</a:t>
            </a:r>
          </a:p>
          <a:p>
            <a:pPr lvl="0"/>
            <a:r>
              <a:rPr lang="fr-FR" altLang="fr-FR" sz="1000" dirty="0">
                <a:ea typeface="Calibri" pitchFamily="34" charset="0"/>
              </a:rPr>
              <a:t>Toutes les formations peuvent être dispensées au sein de nos locaux adaptés avec du matériel de qualité ou au sein de votre agence immobilière ou entreprise.</a:t>
            </a:r>
          </a:p>
        </p:txBody>
      </p:sp>
      <p:pic>
        <p:nvPicPr>
          <p:cNvPr id="16" name="Image 15" descr="../../../../../Desktop/Capture%20d’écran%202020-09-04%20à%2007.02.55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68" y="8604450"/>
            <a:ext cx="2251710" cy="179324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Zone de texte 7"/>
          <p:cNvSpPr txBox="1"/>
          <p:nvPr/>
        </p:nvSpPr>
        <p:spPr>
          <a:xfrm>
            <a:off x="2913568" y="8587060"/>
            <a:ext cx="4395456" cy="171704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100" b="1" dirty="0"/>
              <a:t>Accès PMR : </a:t>
            </a:r>
            <a:r>
              <a:rPr lang="fr-FR" sz="900" dirty="0"/>
              <a:t>oui, le bâtiment est entièrement accessible aux personnes à mobilité réduite.</a:t>
            </a:r>
          </a:p>
          <a:p>
            <a:pPr>
              <a:spcAft>
                <a:spcPts val="0"/>
              </a:spcAft>
            </a:pPr>
            <a:r>
              <a:rPr lang="fr-FR" sz="11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</a:t>
            </a:r>
            <a:r>
              <a:rPr lang="fr-FR" sz="11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oordonnées : </a:t>
            </a:r>
            <a:endParaRPr lang="fr-FR" sz="1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06.18.07.60.06 / 05.58.55.59.55</a:t>
            </a:r>
          </a:p>
          <a:p>
            <a:pPr>
              <a:spcAft>
                <a:spcPts val="0"/>
              </a:spcAft>
            </a:pPr>
            <a:r>
              <a:rPr lang="fr-FR" sz="1100" u="sng" dirty="0">
                <a:solidFill>
                  <a:srgbClr val="006577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eofimmo@gmail.com</a:t>
            </a:r>
            <a:r>
              <a:rPr lang="fr-FR" sz="1100" u="sng" dirty="0">
                <a:solidFill>
                  <a:srgbClr val="006577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fr-FR" sz="1100" u="sng" dirty="0">
                <a:solidFill>
                  <a:srgbClr val="00657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/ </a:t>
            </a:r>
            <a:r>
              <a:rPr lang="fr-FR" sz="1100" u="sng" dirty="0">
                <a:solidFill>
                  <a:srgbClr val="0A647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7"/>
              </a:rPr>
              <a:t>https://www.eofimmo.fr</a:t>
            </a:r>
            <a:endParaRPr lang="fr-FR" sz="11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1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1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Adresse :</a:t>
            </a:r>
          </a:p>
          <a:p>
            <a:pPr>
              <a:spcAft>
                <a:spcPts val="0"/>
              </a:spcAft>
            </a:pPr>
            <a:r>
              <a:rPr lang="fr-FR" sz="1100" b="1" dirty="0">
                <a:solidFill>
                  <a:srgbClr val="0A647A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EOF</a:t>
            </a:r>
            <a:r>
              <a:rPr lang="fr-FR" sz="1100" b="1" dirty="0">
                <a:solidFill>
                  <a:srgbClr val="D4B937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IMMO</a:t>
            </a:r>
            <a:r>
              <a:rPr lang="fr-FR" sz="11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endParaRPr lang="fr-FR" sz="1100" b="1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76 avenue Maréchal Foch </a:t>
            </a:r>
            <a:endParaRPr lang="fr-FR" sz="11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Résidence Cœur Boisé-Bât.C1</a:t>
            </a:r>
            <a:endParaRPr lang="fr-FR" sz="11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40130 CAPBRETON</a:t>
            </a:r>
            <a:endParaRPr lang="fr-FR" sz="11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925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20991" y="9911199"/>
            <a:ext cx="311126" cy="569325"/>
          </a:xfrm>
          <a:solidFill>
            <a:srgbClr val="DABF3B"/>
          </a:solidFill>
        </p:spPr>
        <p:txBody>
          <a:bodyPr/>
          <a:lstStyle/>
          <a:p>
            <a:fld id="{944A6FA5-1AB2-4093-9B18-B2BAEF7F899D}" type="slidenum">
              <a:rPr lang="fr-FR" sz="900" smtClean="0">
                <a:solidFill>
                  <a:srgbClr val="086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fr-FR" sz="900" dirty="0">
              <a:solidFill>
                <a:srgbClr val="0866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15" y="435498"/>
            <a:ext cx="1895302" cy="518714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252240" y="1663143"/>
            <a:ext cx="7056784" cy="504056"/>
          </a:xfrm>
          <a:prstGeom prst="rect">
            <a:avLst/>
          </a:prstGeom>
          <a:solidFill>
            <a:srgbClr val="08667B"/>
          </a:solidFill>
        </p:spPr>
        <p:txBody>
          <a:bodyPr vert="horz" lIns="180000" tIns="180000" rIns="180000" bIns="180000" rtlCol="0" anchor="t" anchorCtr="0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91269" y="1796706"/>
            <a:ext cx="660173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fr-FR" altLang="fr-FR" sz="1600" b="1" dirty="0">
                <a:solidFill>
                  <a:srgbClr val="DABF3B"/>
                </a:solidFill>
                <a:ea typeface="Calibri" pitchFamily="34" charset="0"/>
              </a:rPr>
              <a:t>L’ESTIMATION DE BIENS IMMOBILIERS D’HABITATION 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91268" y="2253285"/>
            <a:ext cx="6745747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Public visé par la formation et prérequis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Professionnels de l’immobilier.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S’agit-il d’une formation « tous publics » ? NON &gt;.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Un niveau minimum est-il exigé pour suivre cette formation ? NON.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Modalités d’accès : inscription préalable.</a:t>
            </a:r>
          </a:p>
          <a:p>
            <a:pPr lvl="0"/>
            <a:endParaRPr lang="fr-FR" altLang="fr-FR" sz="1000" dirty="0">
              <a:ea typeface="Calibri" pitchFamily="34" charset="0"/>
            </a:endParaRPr>
          </a:p>
          <a:p>
            <a:pPr lvl="0"/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Quels sont les résultats attendus 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Délivrance d’une attestation de suivi de formation.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Un test en fin de formation permet aux stagiaires de connaître leur niveau d’acquisition de nouvelles compétences.</a:t>
            </a:r>
          </a:p>
          <a:p>
            <a:pPr lvl="0"/>
            <a:endParaRPr lang="fr-FR" altLang="fr-FR" sz="1000" dirty="0">
              <a:ea typeface="Calibri" pitchFamily="34" charset="0"/>
            </a:endParaRPr>
          </a:p>
          <a:p>
            <a:pPr lvl="0"/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Tarifs : nous consulter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300 €/jour/net de TVA/par stagiaire en collectif/ 450 €/jour net de TVA par stagiaire en individuel</a:t>
            </a:r>
          </a:p>
          <a:p>
            <a:pPr lvl="0"/>
            <a:endParaRPr lang="fr-FR" altLang="fr-FR" sz="1000" dirty="0">
              <a:ea typeface="Calibri" pitchFamily="34" charset="0"/>
            </a:endParaRPr>
          </a:p>
          <a:p>
            <a:pPr lvl="0"/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Objectifs de la formation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Savoir analyser la situation d’un bien immobilier à usage d’habitation.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Connaître et analyser les différentes méthodes d’estimation d’un expert immobilier.</a:t>
            </a:r>
          </a:p>
          <a:p>
            <a:pPr lvl="0"/>
            <a:endParaRPr lang="fr-FR" altLang="fr-FR" sz="1000" dirty="0">
              <a:ea typeface="Calibri" pitchFamily="34" charset="0"/>
            </a:endParaRPr>
          </a:p>
          <a:p>
            <a:pPr lvl="0"/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Contenu de la formation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Les enjeux de l’estimation immobilière : loi </a:t>
            </a:r>
            <a:r>
              <a:rPr lang="fr-FR" altLang="fr-FR" sz="1000" dirty="0" err="1">
                <a:ea typeface="Calibri" pitchFamily="34" charset="0"/>
              </a:rPr>
              <a:t>Hoguet</a:t>
            </a:r>
            <a:r>
              <a:rPr lang="fr-FR" altLang="fr-FR" sz="1000" dirty="0">
                <a:ea typeface="Calibri" pitchFamily="34" charset="0"/>
              </a:rPr>
              <a:t>, code de déontologie et expertise.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L’analyse du bien immobilier : visite, analyse de la situation globale du bien immobilier.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Les documents et démarches nécessaires à l’estimation : titre de propriété, DTI, urbanisme…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Les surfaces prises en compte : surface CARREZ, surface habitable, surface pondérée …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L’étude de marché.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Les méthodes d’estimation d’un bien d’habitation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La rédaction du rapport ; les informations essentielles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Ce que dit la jurisprudence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Explication et justification du prix.</a:t>
            </a:r>
          </a:p>
          <a:p>
            <a:pPr lvl="0"/>
            <a:endParaRPr lang="fr-FR" altLang="fr-FR" sz="1000" dirty="0">
              <a:ea typeface="Calibri" pitchFamily="34" charset="0"/>
            </a:endParaRPr>
          </a:p>
          <a:p>
            <a:pPr lvl="0"/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Durée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7h00 soit une journée d’intervention.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altLang="fr-FR" sz="1000" dirty="0">
              <a:ea typeface="Calibri" pitchFamily="34" charset="0"/>
            </a:endParaRPr>
          </a:p>
          <a:p>
            <a:pPr lvl="0"/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Moyens et méthodes pédagogiques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Support power point, copie des textes, fiches méthodologiques.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Interaction avec les stagiaires alliant apprentissage théorique et pratique.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altLang="fr-FR" sz="1000" dirty="0">
              <a:ea typeface="Calibri" pitchFamily="34" charset="0"/>
            </a:endParaRPr>
          </a:p>
          <a:p>
            <a:pPr lvl="0"/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Modalité d’évaluation et finalités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Test en fin de formation et attestation de suivi de formation.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altLang="fr-FR" sz="1000" dirty="0">
              <a:ea typeface="Calibri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altLang="fr-FR" sz="1000" dirty="0">
              <a:ea typeface="Calibri" pitchFamily="34" charset="0"/>
            </a:endParaRPr>
          </a:p>
        </p:txBody>
      </p:sp>
      <p:pic>
        <p:nvPicPr>
          <p:cNvPr id="11" name="Image 10" descr="../../../../../Desktop/Capture%20d’écran%202020-09-04%20à%2007.02.5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68" y="8604450"/>
            <a:ext cx="2251710" cy="17932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Zone de texte 7"/>
          <p:cNvSpPr txBox="1"/>
          <p:nvPr/>
        </p:nvSpPr>
        <p:spPr>
          <a:xfrm>
            <a:off x="2913568" y="8587060"/>
            <a:ext cx="4395456" cy="171704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100" b="1" dirty="0"/>
              <a:t>Accès PMR : </a:t>
            </a:r>
            <a:r>
              <a:rPr lang="fr-FR" sz="900" dirty="0"/>
              <a:t>oui, le bâtiment est entièrement accessible aux personnes à mobilité réduite.</a:t>
            </a:r>
          </a:p>
          <a:p>
            <a:pPr>
              <a:spcAft>
                <a:spcPts val="0"/>
              </a:spcAft>
            </a:pPr>
            <a:r>
              <a:rPr lang="fr-FR" sz="11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</a:t>
            </a:r>
            <a:r>
              <a:rPr lang="fr-FR" sz="11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oordonnées : </a:t>
            </a:r>
            <a:endParaRPr lang="fr-FR" sz="1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06.18.07.60.06 / 05.58.55.59.55</a:t>
            </a:r>
          </a:p>
          <a:p>
            <a:r>
              <a:rPr lang="fr-FR" sz="1100" u="sng" dirty="0">
                <a:solidFill>
                  <a:srgbClr val="0A647A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5"/>
              </a:rPr>
              <a:t>eofimmo@gmail.com</a:t>
            </a:r>
            <a:r>
              <a:rPr lang="fr-FR" sz="1100" u="sng" dirty="0">
                <a:solidFill>
                  <a:srgbClr val="0A647A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/</a:t>
            </a:r>
            <a:r>
              <a:rPr lang="fr-FR" sz="1100" u="sng" dirty="0">
                <a:solidFill>
                  <a:srgbClr val="0A647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6"/>
              </a:rPr>
              <a:t>https://www.eofimmo.fr</a:t>
            </a:r>
            <a:endParaRPr lang="fr-FR" sz="11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1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1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endParaRPr lang="fr-FR" sz="11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1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Adresse :</a:t>
            </a:r>
          </a:p>
          <a:p>
            <a:pPr>
              <a:spcAft>
                <a:spcPts val="0"/>
              </a:spcAft>
            </a:pPr>
            <a:r>
              <a:rPr lang="fr-FR" sz="1100" b="1" dirty="0">
                <a:solidFill>
                  <a:srgbClr val="0A647A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EOF</a:t>
            </a:r>
            <a:r>
              <a:rPr lang="fr-FR" sz="1100" b="1" dirty="0">
                <a:solidFill>
                  <a:srgbClr val="D4B937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IMMO</a:t>
            </a:r>
            <a:r>
              <a:rPr lang="fr-FR" sz="11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endParaRPr lang="fr-FR" sz="1100" b="1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76 avenue Maréchal Foch </a:t>
            </a:r>
            <a:endParaRPr lang="fr-FR" sz="11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Résidence Cœur Boisé-Bât.C1</a:t>
            </a:r>
            <a:endParaRPr lang="fr-FR" sz="11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40130 CAPBRETON</a:t>
            </a:r>
            <a:endParaRPr lang="fr-FR" sz="11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0" y="0"/>
            <a:ext cx="3528392" cy="1458268"/>
          </a:xfrm>
          <a:prstGeom prst="rect">
            <a:avLst/>
          </a:prstGeom>
          <a:solidFill>
            <a:srgbClr val="DABF3B"/>
          </a:solidFill>
        </p:spPr>
        <p:txBody>
          <a:bodyPr vert="horz" lIns="180000" tIns="180000" rIns="180000" bIns="180000" rtlCol="0" anchor="t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52240" y="378148"/>
            <a:ext cx="266132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fr-FR" altLang="fr-FR" sz="2400" b="1" dirty="0">
                <a:solidFill>
                  <a:schemeClr val="bg1"/>
                </a:solidFill>
                <a:ea typeface="Calibri" pitchFamily="34" charset="0"/>
              </a:rPr>
              <a:t>TRANSACTION IMMOBILIERE</a:t>
            </a:r>
            <a:endParaRPr lang="fr-FR" altLang="fr-FR" sz="2400" dirty="0">
              <a:solidFill>
                <a:schemeClr val="bg1"/>
              </a:solidFill>
              <a:ea typeface="Calibri" pitchFamily="34" charset="0"/>
            </a:endParaRPr>
          </a:p>
        </p:txBody>
      </p:sp>
      <p:sp>
        <p:nvSpPr>
          <p:cNvPr id="2" name="Flèche vers le haut 1">
            <a:extLst>
              <a:ext uri="{FF2B5EF4-FFF2-40B4-BE49-F238E27FC236}">
                <a16:creationId xmlns:a16="http://schemas.microsoft.com/office/drawing/2014/main" id="{2F989AD6-F6AE-74E2-CFB7-252813D19D22}"/>
              </a:ext>
            </a:extLst>
          </p:cNvPr>
          <p:cNvSpPr/>
          <p:nvPr/>
        </p:nvSpPr>
        <p:spPr>
          <a:xfrm>
            <a:off x="5561761" y="6741877"/>
            <a:ext cx="484632" cy="493797"/>
          </a:xfrm>
          <a:prstGeom prst="upArrow">
            <a:avLst/>
          </a:prstGeom>
          <a:solidFill>
            <a:srgbClr val="0065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7E626EF-C375-BE09-FD60-B8039360C54A}"/>
              </a:ext>
            </a:extLst>
          </p:cNvPr>
          <p:cNvSpPr txBox="1"/>
          <p:nvPr/>
        </p:nvSpPr>
        <p:spPr>
          <a:xfrm>
            <a:off x="6046393" y="6804787"/>
            <a:ext cx="7085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006577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Retour menu</a:t>
            </a:r>
            <a:endParaRPr lang="fr-FR" sz="1100" dirty="0">
              <a:solidFill>
                <a:srgbClr val="0065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570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20991" y="9911199"/>
            <a:ext cx="311126" cy="569325"/>
          </a:xfrm>
          <a:solidFill>
            <a:srgbClr val="DABF3B"/>
          </a:solidFill>
        </p:spPr>
        <p:txBody>
          <a:bodyPr/>
          <a:lstStyle/>
          <a:p>
            <a:fld id="{944A6FA5-1AB2-4093-9B18-B2BAEF7F899D}" type="slidenum">
              <a:rPr lang="fr-FR" sz="900" smtClean="0">
                <a:solidFill>
                  <a:srgbClr val="086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fr-FR" sz="900" dirty="0">
              <a:solidFill>
                <a:srgbClr val="0866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15" y="435498"/>
            <a:ext cx="1895302" cy="518714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252240" y="1663143"/>
            <a:ext cx="7056784" cy="504056"/>
          </a:xfrm>
          <a:prstGeom prst="rect">
            <a:avLst/>
          </a:prstGeom>
          <a:solidFill>
            <a:srgbClr val="08667B"/>
          </a:solidFill>
        </p:spPr>
        <p:txBody>
          <a:bodyPr vert="horz" lIns="180000" tIns="180000" rIns="180000" bIns="180000" rtlCol="0" anchor="t" anchorCtr="0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91269" y="1673596"/>
            <a:ext cx="660173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fr-FR" altLang="fr-FR" sz="1400" b="1" dirty="0">
                <a:solidFill>
                  <a:srgbClr val="DABF3B"/>
                </a:solidFill>
                <a:ea typeface="Calibri" pitchFamily="34" charset="0"/>
              </a:rPr>
              <a:t>L’ESTIMATION DE BIENS IMMOBILIERS PROFESSIONNELS</a:t>
            </a:r>
            <a:br>
              <a:rPr lang="fr-FR" altLang="fr-FR" sz="1400" b="1" dirty="0">
                <a:solidFill>
                  <a:srgbClr val="DABF3B"/>
                </a:solidFill>
                <a:ea typeface="Calibri" pitchFamily="34" charset="0"/>
              </a:rPr>
            </a:br>
            <a:r>
              <a:rPr lang="fr-FR" altLang="fr-FR" sz="1400" b="1" dirty="0">
                <a:solidFill>
                  <a:srgbClr val="DABF3B"/>
                </a:solidFill>
                <a:ea typeface="Calibri" pitchFamily="34" charset="0"/>
              </a:rPr>
              <a:t>ET COMMERCIAUX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91268" y="2253285"/>
            <a:ext cx="6745747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Public visé par la formation et prérequis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Professionnels de l’immobilier.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S’agit-il d’une formation « tous publics » ? NON &gt; réservée aux professionnels de l’immobilier.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Un niveau minimum est-il exigé pour suivre cette formation ? NON.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Modalités d’accès : inscription préalable.</a:t>
            </a:r>
          </a:p>
          <a:p>
            <a:pPr lvl="0"/>
            <a:endParaRPr lang="fr-FR" altLang="fr-FR" sz="1000" dirty="0">
              <a:ea typeface="Calibri" pitchFamily="34" charset="0"/>
            </a:endParaRPr>
          </a:p>
          <a:p>
            <a:pPr lvl="0"/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Quels sont les résultats attendus 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Délivrance d’une attestation de suivi de formation.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Un test en fin de formation permet aux stagiaires de connaître leur niveau d’acquisition de nouvelles compétences.</a:t>
            </a:r>
          </a:p>
          <a:p>
            <a:pPr lvl="0"/>
            <a:endParaRPr lang="fr-FR" altLang="fr-FR" sz="1000" dirty="0">
              <a:ea typeface="Calibri" pitchFamily="34" charset="0"/>
            </a:endParaRPr>
          </a:p>
          <a:p>
            <a:pPr lvl="0"/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Tarifs : nous consulter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300 €/jour/net de TVA/par stagiaire en collectif/ 450 €/jour net de TVA par stagiaire en individuel</a:t>
            </a:r>
          </a:p>
          <a:p>
            <a:pPr lvl="0"/>
            <a:endParaRPr lang="fr-FR" altLang="fr-FR" sz="1000" dirty="0">
              <a:ea typeface="Calibri" pitchFamily="34" charset="0"/>
            </a:endParaRPr>
          </a:p>
          <a:p>
            <a:pPr lvl="0"/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Objectifs de la formation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Savoir analyser la situation d’un bien immobilier à usage professionnels et commerciaux.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Connaître et analyser les différentes méthodes d’estimation.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altLang="fr-FR" sz="1000" dirty="0">
              <a:ea typeface="Calibri" pitchFamily="34" charset="0"/>
            </a:endParaRPr>
          </a:p>
          <a:p>
            <a:pPr lvl="0"/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Contenu de la formation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Les enjeux de l’estimation immobilière : loi </a:t>
            </a:r>
            <a:r>
              <a:rPr lang="fr-FR" altLang="fr-FR" sz="1000" dirty="0" err="1">
                <a:ea typeface="Calibri" pitchFamily="34" charset="0"/>
              </a:rPr>
              <a:t>Hoguet</a:t>
            </a:r>
            <a:r>
              <a:rPr lang="fr-FR" altLang="fr-FR" sz="1000" dirty="0">
                <a:ea typeface="Calibri" pitchFamily="34" charset="0"/>
              </a:rPr>
              <a:t>, code de déontologie et expertise.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L’analyse du bien immobilier : visite, analyse de la situation globale du bien immobilier.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Les documents et démarches nécessaires à l’estimation.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Les surfaces prises en compte ; surface utile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L’étude de marché.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Les méthodes d’estimation de murs professionnels et commerciaux.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La rédaction du rapport : les informations essentielles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Explication et justification du prix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Exemple</a:t>
            </a:r>
          </a:p>
          <a:p>
            <a:pPr lvl="0"/>
            <a:endParaRPr lang="fr-FR" altLang="fr-FR" sz="1000" dirty="0">
              <a:ea typeface="Calibri" pitchFamily="34" charset="0"/>
            </a:endParaRPr>
          </a:p>
          <a:p>
            <a:pPr lvl="0"/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Durée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7h00 soit une journée d’intervention.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altLang="fr-FR" sz="1000" dirty="0">
              <a:ea typeface="Calibri" pitchFamily="34" charset="0"/>
            </a:endParaRPr>
          </a:p>
          <a:p>
            <a:pPr lvl="0"/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Moyens et méthodes pédagogiques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Support power point, copie des textes, fiches méthodologiques.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Interaction avec les stagiaires alliant apprentissage théorique et pratique.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altLang="fr-FR" sz="1000" dirty="0">
              <a:ea typeface="Calibri" pitchFamily="34" charset="0"/>
            </a:endParaRPr>
          </a:p>
          <a:p>
            <a:pPr lvl="0"/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Modalité d’évaluation et finalités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Test en fin de formation et attestation de suivi de formation.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altLang="fr-FR" sz="1000" dirty="0">
              <a:ea typeface="Calibri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altLang="fr-FR" sz="1000" dirty="0">
              <a:ea typeface="Calibri" pitchFamily="34" charset="0"/>
            </a:endParaRPr>
          </a:p>
        </p:txBody>
      </p:sp>
      <p:pic>
        <p:nvPicPr>
          <p:cNvPr id="11" name="Image 10" descr="../../../../../Desktop/Capture%20d’écran%202020-09-04%20à%2007.02.5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68" y="8604450"/>
            <a:ext cx="2251710" cy="17932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Zone de texte 7"/>
          <p:cNvSpPr txBox="1"/>
          <p:nvPr/>
        </p:nvSpPr>
        <p:spPr>
          <a:xfrm>
            <a:off x="2913568" y="8587060"/>
            <a:ext cx="4395456" cy="171704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100" b="1" dirty="0"/>
              <a:t>Accès PMR : </a:t>
            </a:r>
            <a:r>
              <a:rPr lang="fr-FR" sz="900" dirty="0"/>
              <a:t>oui, le bâtiment est entièrement accessible aux personnes à mobilité réduite.</a:t>
            </a:r>
          </a:p>
          <a:p>
            <a:pPr>
              <a:spcAft>
                <a:spcPts val="0"/>
              </a:spcAft>
            </a:pPr>
            <a:r>
              <a:rPr lang="fr-FR" sz="11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</a:t>
            </a:r>
            <a:r>
              <a:rPr lang="fr-FR" sz="11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oordonnées : </a:t>
            </a:r>
            <a:endParaRPr lang="fr-FR" sz="1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06.18.07.60.06 / 05.58.55.59.55</a:t>
            </a:r>
          </a:p>
          <a:p>
            <a:r>
              <a:rPr lang="fr-FR" sz="1100" u="sng" dirty="0">
                <a:solidFill>
                  <a:srgbClr val="0A647A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5"/>
              </a:rPr>
              <a:t>eofimmo@gmail.com</a:t>
            </a:r>
            <a:r>
              <a:rPr lang="fr-FR" sz="1100" u="sng" dirty="0">
                <a:solidFill>
                  <a:srgbClr val="0A647A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/ </a:t>
            </a:r>
            <a:r>
              <a:rPr lang="fr-FR" sz="1100" u="sng" dirty="0">
                <a:solidFill>
                  <a:srgbClr val="0A647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6"/>
              </a:rPr>
              <a:t>https://www.eofimmo.fr</a:t>
            </a:r>
            <a:endParaRPr lang="fr-FR" sz="11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1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1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endParaRPr lang="fr-FR" sz="11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1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Adresse :</a:t>
            </a:r>
          </a:p>
          <a:p>
            <a:pPr>
              <a:spcAft>
                <a:spcPts val="0"/>
              </a:spcAft>
            </a:pPr>
            <a:r>
              <a:rPr lang="fr-FR" sz="1100" b="1" dirty="0">
                <a:solidFill>
                  <a:srgbClr val="0A647A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EOF</a:t>
            </a:r>
            <a:r>
              <a:rPr lang="fr-FR" sz="1100" b="1" dirty="0">
                <a:solidFill>
                  <a:srgbClr val="D4B937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IMMO</a:t>
            </a:r>
            <a:r>
              <a:rPr lang="fr-FR" sz="11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endParaRPr lang="fr-FR" sz="1100" b="1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76 avenue Maréchal Foch </a:t>
            </a:r>
            <a:endParaRPr lang="fr-FR" sz="11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Résidence Cœur Boisé-Bât.C1</a:t>
            </a:r>
            <a:endParaRPr lang="fr-FR" sz="11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40130 CAPBRETON</a:t>
            </a:r>
            <a:endParaRPr lang="fr-FR" sz="11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0" y="0"/>
            <a:ext cx="3528392" cy="1458268"/>
          </a:xfrm>
          <a:prstGeom prst="rect">
            <a:avLst/>
          </a:prstGeom>
          <a:solidFill>
            <a:srgbClr val="DABF3B"/>
          </a:solidFill>
        </p:spPr>
        <p:txBody>
          <a:bodyPr vert="horz" lIns="180000" tIns="180000" rIns="180000" bIns="180000" rtlCol="0" anchor="t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52240" y="378148"/>
            <a:ext cx="266132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fr-FR" altLang="fr-FR" sz="2400" b="1" dirty="0">
                <a:solidFill>
                  <a:schemeClr val="bg1"/>
                </a:solidFill>
                <a:ea typeface="Calibri" pitchFamily="34" charset="0"/>
              </a:rPr>
              <a:t>TRANSACTION IMMOBILIERE</a:t>
            </a:r>
            <a:endParaRPr lang="fr-FR" altLang="fr-FR" sz="2400" dirty="0">
              <a:solidFill>
                <a:schemeClr val="bg1"/>
              </a:solidFill>
              <a:ea typeface="Calibri" pitchFamily="34" charset="0"/>
            </a:endParaRPr>
          </a:p>
        </p:txBody>
      </p:sp>
      <p:sp>
        <p:nvSpPr>
          <p:cNvPr id="2" name="Flèche vers le haut 1">
            <a:extLst>
              <a:ext uri="{FF2B5EF4-FFF2-40B4-BE49-F238E27FC236}">
                <a16:creationId xmlns:a16="http://schemas.microsoft.com/office/drawing/2014/main" id="{D2C9347A-BB75-5DE2-A0EF-F41B9F2F6D44}"/>
              </a:ext>
            </a:extLst>
          </p:cNvPr>
          <p:cNvSpPr/>
          <p:nvPr/>
        </p:nvSpPr>
        <p:spPr>
          <a:xfrm>
            <a:off x="5561761" y="6741877"/>
            <a:ext cx="484632" cy="493797"/>
          </a:xfrm>
          <a:prstGeom prst="upArrow">
            <a:avLst/>
          </a:prstGeom>
          <a:solidFill>
            <a:srgbClr val="0065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4AC1277-F130-1834-C86F-1F057419ADD4}"/>
              </a:ext>
            </a:extLst>
          </p:cNvPr>
          <p:cNvSpPr txBox="1"/>
          <p:nvPr/>
        </p:nvSpPr>
        <p:spPr>
          <a:xfrm>
            <a:off x="6046393" y="6804787"/>
            <a:ext cx="7085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006577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Retour menu</a:t>
            </a:r>
            <a:endParaRPr lang="fr-FR" sz="1100" dirty="0">
              <a:solidFill>
                <a:srgbClr val="0065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37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740CC-B7E1-F654-6B22-2FBBAEA80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6FFCB68-A029-B07D-F254-FA20AD7FA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991" y="9911199"/>
            <a:ext cx="311126" cy="569325"/>
          </a:xfrm>
          <a:solidFill>
            <a:srgbClr val="DABF3B"/>
          </a:solidFill>
        </p:spPr>
        <p:txBody>
          <a:bodyPr/>
          <a:lstStyle/>
          <a:p>
            <a:fld id="{944A6FA5-1AB2-4093-9B18-B2BAEF7F899D}" type="slidenum">
              <a:rPr lang="fr-FR" sz="900" smtClean="0">
                <a:solidFill>
                  <a:srgbClr val="086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fr-FR" sz="900" dirty="0">
              <a:solidFill>
                <a:srgbClr val="0866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3DFC640-F1E4-2461-5950-0C0CF0C42A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15" y="435498"/>
            <a:ext cx="1895302" cy="518714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C3FB98AA-B8AD-BA0D-6880-C920A9FFAEDE}"/>
              </a:ext>
            </a:extLst>
          </p:cNvPr>
          <p:cNvSpPr txBox="1">
            <a:spLocks/>
          </p:cNvSpPr>
          <p:nvPr/>
        </p:nvSpPr>
        <p:spPr>
          <a:xfrm>
            <a:off x="252240" y="1663143"/>
            <a:ext cx="7056784" cy="504056"/>
          </a:xfrm>
          <a:prstGeom prst="rect">
            <a:avLst/>
          </a:prstGeom>
          <a:solidFill>
            <a:srgbClr val="08667B"/>
          </a:solidFill>
        </p:spPr>
        <p:txBody>
          <a:bodyPr vert="horz" lIns="180000" tIns="180000" rIns="180000" bIns="180000" rtlCol="0" anchor="t" anchorCtr="0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573B337-6E6D-7D59-F9A6-D85EB3AAD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269" y="1674153"/>
            <a:ext cx="660173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fr-FR" altLang="fr-FR" sz="1400" b="1" dirty="0">
                <a:solidFill>
                  <a:srgbClr val="DABF3B"/>
                </a:solidFill>
                <a:ea typeface="Calibri" pitchFamily="34" charset="0"/>
              </a:rPr>
              <a:t>L’ESTIMATION DE LA VALEUR LOCATIVE DANS LE CADRE DES BAUX COMMERCIAUX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D48AD79E-E6FA-0CC0-479B-F6AD8E46B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268" y="2253285"/>
            <a:ext cx="6745747" cy="597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Public visé par la formation et prérequis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Professionnels de l’immobilier.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S’agit-il d’une formation « tous publics » ? NON &gt;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Un niveau minimum est-il exigé pour suivre cette formation ? NON.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Modalités d’accès : inscription préalable.</a:t>
            </a:r>
          </a:p>
          <a:p>
            <a:pPr lvl="0"/>
            <a:endParaRPr lang="fr-FR" altLang="fr-FR" sz="1000" dirty="0">
              <a:ea typeface="Calibri" pitchFamily="34" charset="0"/>
            </a:endParaRPr>
          </a:p>
          <a:p>
            <a:pPr lvl="0"/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Quels sont les résultats attendus 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Délivrance d’une attestation de suivi de formation.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Un test en fin de formation permet aux stagiaires de connaître leur niveau d’acquisition de nouvelles compétences.</a:t>
            </a:r>
          </a:p>
          <a:p>
            <a:pPr lvl="0"/>
            <a:endParaRPr lang="fr-FR" altLang="fr-FR" sz="1000" dirty="0">
              <a:ea typeface="Calibri" pitchFamily="34" charset="0"/>
            </a:endParaRPr>
          </a:p>
          <a:p>
            <a:pPr lvl="0"/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Tarifs : nous consulter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300 €/jour/net de TVA/par stagiaire en collectif/ 450 €/jour net de TVA par stagiaire en individuel</a:t>
            </a:r>
          </a:p>
          <a:p>
            <a:pPr lvl="0"/>
            <a:endParaRPr lang="fr-FR" altLang="fr-FR" sz="1000" dirty="0">
              <a:ea typeface="Calibri" pitchFamily="34" charset="0"/>
            </a:endParaRPr>
          </a:p>
          <a:p>
            <a:pPr lvl="0"/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Objectifs de la formation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Connaître et analyser les différentes méthodes d’estimation.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altLang="fr-FR" sz="1000" dirty="0">
              <a:ea typeface="Calibri" pitchFamily="34" charset="0"/>
            </a:endParaRPr>
          </a:p>
          <a:p>
            <a:pPr lvl="0"/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Contenu de la formation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Les enjeux de l’estimation immobilière : loi </a:t>
            </a:r>
            <a:r>
              <a:rPr lang="fr-FR" altLang="fr-FR" sz="1000" dirty="0" err="1">
                <a:ea typeface="Calibri" pitchFamily="34" charset="0"/>
              </a:rPr>
              <a:t>Hoguet</a:t>
            </a:r>
            <a:r>
              <a:rPr lang="fr-FR" altLang="fr-FR" sz="1000" dirty="0">
                <a:ea typeface="Calibri" pitchFamily="34" charset="0"/>
              </a:rPr>
              <a:t>, code de déontologie et expertise.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L’analyse du bien immobilier : visite, analyse de la situation globale du bien immobilier.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L’analyse du bail commercial : les éléments à prendre en compte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La surface prise en compte : surface utile pondérée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Les références en matière de valeur locative : choix des références, pondération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Les méthodes d’estimation de la valeur locative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Ce que dit la jurisprudence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Explication et justification de la valeur locative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Exemple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altLang="fr-FR" sz="1000" dirty="0">
              <a:ea typeface="Calibri" pitchFamily="34" charset="0"/>
            </a:endParaRPr>
          </a:p>
          <a:p>
            <a:pPr lvl="0"/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Durée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7h00 soit une journée d’intervention.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altLang="fr-FR" sz="1000" dirty="0">
              <a:ea typeface="Calibri" pitchFamily="34" charset="0"/>
            </a:endParaRPr>
          </a:p>
          <a:p>
            <a:pPr lvl="0"/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Moyens et méthodes pédagogiques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Support power point, copie des textes, fiches méthodologiques.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Interaction avec les stagiaires alliant apprentissage théorique et pratique.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altLang="fr-FR" sz="1000" dirty="0">
              <a:ea typeface="Calibri" pitchFamily="34" charset="0"/>
            </a:endParaRPr>
          </a:p>
          <a:p>
            <a:pPr lvl="0"/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Modalité d’évaluation et finalités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Test en fin de formation et attestation de suivi de formation.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altLang="fr-FR" sz="1000" dirty="0">
              <a:ea typeface="Calibri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altLang="fr-FR" sz="1000" dirty="0">
              <a:ea typeface="Calibri" pitchFamily="34" charset="0"/>
            </a:endParaRPr>
          </a:p>
        </p:txBody>
      </p:sp>
      <p:pic>
        <p:nvPicPr>
          <p:cNvPr id="11" name="Image 10" descr="../../../../../Desktop/Capture%20d’écran%202020-09-04%20à%2007.02.55.png">
            <a:extLst>
              <a:ext uri="{FF2B5EF4-FFF2-40B4-BE49-F238E27FC236}">
                <a16:creationId xmlns:a16="http://schemas.microsoft.com/office/drawing/2014/main" id="{612D90B1-7085-9827-ED6C-3BF65033F8B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68" y="8604450"/>
            <a:ext cx="2251710" cy="17932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Zone de texte 7">
            <a:extLst>
              <a:ext uri="{FF2B5EF4-FFF2-40B4-BE49-F238E27FC236}">
                <a16:creationId xmlns:a16="http://schemas.microsoft.com/office/drawing/2014/main" id="{60796EDD-4F72-36DE-950F-FFC7742D796B}"/>
              </a:ext>
            </a:extLst>
          </p:cNvPr>
          <p:cNvSpPr txBox="1"/>
          <p:nvPr/>
        </p:nvSpPr>
        <p:spPr>
          <a:xfrm>
            <a:off x="2913568" y="8587060"/>
            <a:ext cx="4395456" cy="171704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100" b="1" dirty="0"/>
              <a:t>Accès PMR : </a:t>
            </a:r>
            <a:r>
              <a:rPr lang="fr-FR" sz="900" dirty="0"/>
              <a:t>oui, le bâtiment est entièrement accessible aux personnes à mobilité réduite.</a:t>
            </a:r>
          </a:p>
          <a:p>
            <a:pPr>
              <a:spcAft>
                <a:spcPts val="0"/>
              </a:spcAft>
            </a:pPr>
            <a:r>
              <a:rPr lang="fr-FR" sz="11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</a:t>
            </a:r>
            <a:r>
              <a:rPr lang="fr-FR" sz="11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oordonnées : </a:t>
            </a:r>
            <a:endParaRPr lang="fr-FR" sz="1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06.18.07.60.06 / 05.58.55.59.55</a:t>
            </a:r>
          </a:p>
          <a:p>
            <a:r>
              <a:rPr lang="fr-FR" sz="1100" u="sng" dirty="0">
                <a:solidFill>
                  <a:srgbClr val="0A647A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5"/>
              </a:rPr>
              <a:t>eofimmo@gmail.com</a:t>
            </a:r>
            <a:r>
              <a:rPr lang="fr-FR" sz="1100" u="sng" dirty="0">
                <a:solidFill>
                  <a:srgbClr val="0A647A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/ </a:t>
            </a:r>
            <a:r>
              <a:rPr lang="fr-FR" sz="1100" u="sng" dirty="0">
                <a:solidFill>
                  <a:srgbClr val="0A647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6"/>
              </a:rPr>
              <a:t>https://www.eofimmo.fr</a:t>
            </a:r>
            <a:endParaRPr lang="fr-FR" sz="11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1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1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endParaRPr lang="fr-FR" sz="11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1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Adresse :</a:t>
            </a:r>
          </a:p>
          <a:p>
            <a:pPr>
              <a:spcAft>
                <a:spcPts val="0"/>
              </a:spcAft>
            </a:pPr>
            <a:r>
              <a:rPr lang="fr-FR" sz="1100" b="1" dirty="0">
                <a:solidFill>
                  <a:srgbClr val="0A647A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EOF</a:t>
            </a:r>
            <a:r>
              <a:rPr lang="fr-FR" sz="1100" b="1" dirty="0">
                <a:solidFill>
                  <a:srgbClr val="D4B937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IMMO</a:t>
            </a:r>
            <a:r>
              <a:rPr lang="fr-FR" sz="11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endParaRPr lang="fr-FR" sz="1100" b="1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76 avenue Maréchal Foch </a:t>
            </a:r>
            <a:endParaRPr lang="fr-FR" sz="11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Résidence Cœur Boisé-Bât.C1</a:t>
            </a:r>
            <a:endParaRPr lang="fr-FR" sz="11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40130 CAPBRETON</a:t>
            </a:r>
            <a:endParaRPr lang="fr-FR" sz="11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6F697148-3488-D84C-E08C-FF07966ACEB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528392" cy="1458268"/>
          </a:xfrm>
          <a:prstGeom prst="rect">
            <a:avLst/>
          </a:prstGeom>
          <a:solidFill>
            <a:srgbClr val="DABF3B"/>
          </a:solidFill>
        </p:spPr>
        <p:txBody>
          <a:bodyPr vert="horz" lIns="180000" tIns="180000" rIns="180000" bIns="180000" rtlCol="0" anchor="t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3897ED9B-EEF7-10C3-183C-480D0A457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240" y="378148"/>
            <a:ext cx="266132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fr-FR" altLang="fr-FR" sz="2400" b="1" dirty="0">
                <a:solidFill>
                  <a:schemeClr val="bg1"/>
                </a:solidFill>
                <a:ea typeface="Calibri" pitchFamily="34" charset="0"/>
              </a:rPr>
              <a:t>TRANSACTION IMMOBILIERE</a:t>
            </a:r>
            <a:endParaRPr lang="fr-FR" altLang="fr-FR" sz="2400" dirty="0">
              <a:solidFill>
                <a:schemeClr val="bg1"/>
              </a:solidFill>
              <a:ea typeface="Calibri" pitchFamily="34" charset="0"/>
            </a:endParaRPr>
          </a:p>
        </p:txBody>
      </p:sp>
      <p:sp>
        <p:nvSpPr>
          <p:cNvPr id="2" name="Flèche vers le haut 1">
            <a:extLst>
              <a:ext uri="{FF2B5EF4-FFF2-40B4-BE49-F238E27FC236}">
                <a16:creationId xmlns:a16="http://schemas.microsoft.com/office/drawing/2014/main" id="{5BB99218-EBD1-F793-242B-B2E532FE35B7}"/>
              </a:ext>
            </a:extLst>
          </p:cNvPr>
          <p:cNvSpPr/>
          <p:nvPr/>
        </p:nvSpPr>
        <p:spPr>
          <a:xfrm>
            <a:off x="5561761" y="6741877"/>
            <a:ext cx="484632" cy="493797"/>
          </a:xfrm>
          <a:prstGeom prst="upArrow">
            <a:avLst/>
          </a:prstGeom>
          <a:solidFill>
            <a:srgbClr val="0065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FF48F91-90EE-B8BE-DD7E-1197958176B8}"/>
              </a:ext>
            </a:extLst>
          </p:cNvPr>
          <p:cNvSpPr txBox="1"/>
          <p:nvPr/>
        </p:nvSpPr>
        <p:spPr>
          <a:xfrm>
            <a:off x="6046393" y="6804787"/>
            <a:ext cx="7085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006577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Retour menu</a:t>
            </a:r>
            <a:endParaRPr lang="fr-FR" sz="1100" dirty="0">
              <a:solidFill>
                <a:srgbClr val="0065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849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13E602FC-B82B-F446-9810-85FA47C494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78063" y="2495129"/>
            <a:ext cx="6805137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0" indent="0">
              <a:buNone/>
            </a:pPr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Public visé par la formation et prérequis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Professionnels de l’immobilier.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S’agit-il d’une formation « tous publics » ? NON &gt; réservée aux professionnels de l’immobilier.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Un niveau minimum est-il exigé pour suivre cette formation ? NON.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Modalités d’accès : inscription préalable.</a:t>
            </a:r>
          </a:p>
          <a:p>
            <a:pPr lvl="0"/>
            <a:endParaRPr lang="fr-FR" altLang="fr-FR" sz="1000" dirty="0">
              <a:ea typeface="Calibri" pitchFamily="34" charset="0"/>
            </a:endParaRPr>
          </a:p>
          <a:p>
            <a:pPr marL="0" lvl="0" indent="0">
              <a:buNone/>
            </a:pPr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Quels sont les résultats attendus 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Délivrance d’une attestation de suivi de formation.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Un test en fin de formation permet aux stagiaires de connaître leur niveau d’acquisition de nouvelles compétences.</a:t>
            </a:r>
          </a:p>
          <a:p>
            <a:pPr lvl="0"/>
            <a:endParaRPr lang="fr-FR" altLang="fr-FR" sz="1000" dirty="0">
              <a:ea typeface="Calibri" pitchFamily="34" charset="0"/>
            </a:endParaRPr>
          </a:p>
          <a:p>
            <a:pPr marL="0" lvl="0" indent="0">
              <a:buNone/>
            </a:pPr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Tarifs : nous consulter</a:t>
            </a:r>
            <a:endParaRPr lang="fr-FR" altLang="fr-FR" sz="1400" b="1" dirty="0">
              <a:solidFill>
                <a:srgbClr val="08667B"/>
              </a:solidFill>
              <a:ea typeface="Calibri" pitchFamily="34" charset="0"/>
            </a:endParaRPr>
          </a:p>
          <a:p>
            <a:pPr marL="171450" indent="-171450"/>
            <a:r>
              <a:rPr lang="fr-FR" sz="1000" dirty="0"/>
              <a:t>300 €/jour/net de TVA/par stagiaire en collectif/ 450 €/jour net de TVA par stagiaire en individuel</a:t>
            </a:r>
          </a:p>
          <a:p>
            <a:pPr marL="0" lvl="0" indent="0">
              <a:buNone/>
            </a:pPr>
            <a:endParaRPr lang="fr-FR" altLang="fr-FR" sz="1000" dirty="0">
              <a:ea typeface="Calibri" pitchFamily="34" charset="0"/>
            </a:endParaRPr>
          </a:p>
          <a:p>
            <a:pPr marL="0" lvl="0" indent="0">
              <a:buNone/>
            </a:pPr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Objectifs de la formation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Identifier et analyser les éléments, documents, informations nécessaires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Acquérir les méthodes d’estimation de l’indemnité d’éviction en résidence tourisme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altLang="fr-FR" sz="1000" dirty="0">
              <a:ea typeface="Calibri" pitchFamily="34" charset="0"/>
            </a:endParaRPr>
          </a:p>
          <a:p>
            <a:pPr marL="0" lvl="0" indent="0">
              <a:buNone/>
            </a:pPr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Contenus de la formation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Les éléments à identifier : les éléments financiers et comptables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Les documents à vérifier : bail commercial, plans, loyer, charges, bilans comptables, environnement du bien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Savoir repérer les informations importantes dans les documents.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Les méthodes d’estimation de l’indemnité d’éviction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Ce que dit la jurisprudence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Cas pratiques</a:t>
            </a:r>
          </a:p>
          <a:p>
            <a:pPr lvl="0"/>
            <a:endParaRPr lang="fr-FR" altLang="fr-FR" sz="1000" dirty="0">
              <a:ea typeface="Calibri" pitchFamily="34" charset="0"/>
            </a:endParaRPr>
          </a:p>
          <a:p>
            <a:pPr lvl="0"/>
            <a:endParaRPr lang="fr-FR" altLang="fr-FR" sz="1000" dirty="0">
              <a:ea typeface="Calibri" pitchFamily="34" charset="0"/>
            </a:endParaRPr>
          </a:p>
          <a:p>
            <a:pPr marL="0" lvl="0" indent="0">
              <a:buNone/>
            </a:pPr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Durée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7h00 soit une journée d’intervention.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altLang="fr-FR" sz="1000" dirty="0">
              <a:ea typeface="Calibri" pitchFamily="34" charset="0"/>
            </a:endParaRPr>
          </a:p>
          <a:p>
            <a:pPr marL="0" lvl="0" indent="0">
              <a:buNone/>
            </a:pPr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Moyens et méthodes pédagogiques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Support power point, copie des textes, fiches méthodologiques.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Interaction avec les stagiaires alliant apprentissage théorique et pratique.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altLang="fr-FR" sz="1000" dirty="0">
              <a:ea typeface="Calibri" pitchFamily="34" charset="0"/>
            </a:endParaRPr>
          </a:p>
          <a:p>
            <a:pPr marL="0" lvl="0" indent="0">
              <a:buNone/>
            </a:pPr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Modalité d’évaluation et finalités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Test en fin de formation et attestation de suivi de formation.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altLang="fr-FR" sz="1000" dirty="0">
              <a:ea typeface="Calibri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altLang="fr-FR" sz="1000" dirty="0">
              <a:ea typeface="Calibri" pitchFamily="34" charset="0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F56ED8E-F86B-5141-9A04-8579A7882899}"/>
              </a:ext>
            </a:extLst>
          </p:cNvPr>
          <p:cNvSpPr txBox="1">
            <a:spLocks/>
          </p:cNvSpPr>
          <p:nvPr/>
        </p:nvSpPr>
        <p:spPr>
          <a:xfrm>
            <a:off x="0" y="-277"/>
            <a:ext cx="3528392" cy="1458268"/>
          </a:xfrm>
          <a:prstGeom prst="rect">
            <a:avLst/>
          </a:prstGeom>
          <a:solidFill>
            <a:srgbClr val="DABF3B"/>
          </a:solidFill>
        </p:spPr>
        <p:txBody>
          <a:bodyPr vert="horz" lIns="180000" tIns="180000" rIns="180000" bIns="180000" rtlCol="0" anchor="t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DC88D87-E7D0-D447-9273-294B179BD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532" y="306665"/>
            <a:ext cx="266132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fr-FR" altLang="fr-FR" sz="2400" b="1" dirty="0">
                <a:solidFill>
                  <a:schemeClr val="bg1"/>
                </a:solidFill>
                <a:ea typeface="Calibri" pitchFamily="34" charset="0"/>
              </a:rPr>
              <a:t>TRANSACTION IMMOBILIERE</a:t>
            </a:r>
            <a:endParaRPr lang="fr-FR" altLang="fr-FR" sz="2400" dirty="0">
              <a:solidFill>
                <a:schemeClr val="bg1"/>
              </a:solidFill>
              <a:ea typeface="Calibri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4953E72-A947-3C42-BA24-2D1DCD904777}"/>
              </a:ext>
            </a:extLst>
          </p:cNvPr>
          <p:cNvSpPr txBox="1">
            <a:spLocks/>
          </p:cNvSpPr>
          <p:nvPr/>
        </p:nvSpPr>
        <p:spPr>
          <a:xfrm>
            <a:off x="252240" y="1663143"/>
            <a:ext cx="7056784" cy="504056"/>
          </a:xfrm>
          <a:prstGeom prst="rect">
            <a:avLst/>
          </a:prstGeom>
          <a:solidFill>
            <a:srgbClr val="08667B"/>
          </a:solidFill>
        </p:spPr>
        <p:txBody>
          <a:bodyPr vert="horz" lIns="180000" tIns="180000" rIns="180000" bIns="180000" rtlCol="0" anchor="t" anchorCtr="0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CBFA72D1-1DBA-6F4B-A0F7-63116F6BB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269" y="1781874"/>
            <a:ext cx="660173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fr-FR" altLang="fr-FR" sz="1400" b="1" dirty="0">
                <a:solidFill>
                  <a:srgbClr val="DABF3B"/>
                </a:solidFill>
                <a:ea typeface="Calibri" pitchFamily="34" charset="0"/>
              </a:rPr>
              <a:t>L’ESTIMATION DE L’INDEMNITE  D’EVICTION DES RESIDENCES TOURISME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EB13050-7E82-4641-B10C-13BF589241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15" y="435498"/>
            <a:ext cx="1895302" cy="518714"/>
          </a:xfrm>
          <a:prstGeom prst="rect">
            <a:avLst/>
          </a:prstGeom>
        </p:spPr>
      </p:pic>
      <p:pic>
        <p:nvPicPr>
          <p:cNvPr id="11" name="Image 10" descr="../../../../../Desktop/Capture%20d’écran%202020-09-04%20à%2007.02.55.png">
            <a:extLst>
              <a:ext uri="{FF2B5EF4-FFF2-40B4-BE49-F238E27FC236}">
                <a16:creationId xmlns:a16="http://schemas.microsoft.com/office/drawing/2014/main" id="{536711F6-6868-5F4F-8D35-72F3764D2CE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68" y="8604450"/>
            <a:ext cx="2251710" cy="17932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 de texte 7">
            <a:extLst>
              <a:ext uri="{FF2B5EF4-FFF2-40B4-BE49-F238E27FC236}">
                <a16:creationId xmlns:a16="http://schemas.microsoft.com/office/drawing/2014/main" id="{D34F1056-F449-AC4F-BCF0-3D3FD6A498E5}"/>
              </a:ext>
            </a:extLst>
          </p:cNvPr>
          <p:cNvSpPr txBox="1"/>
          <p:nvPr/>
        </p:nvSpPr>
        <p:spPr>
          <a:xfrm>
            <a:off x="2913568" y="8587060"/>
            <a:ext cx="4395456" cy="171704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100" b="1" dirty="0"/>
              <a:t>Accès PMR : </a:t>
            </a:r>
            <a:r>
              <a:rPr lang="fr-FR" sz="900" dirty="0"/>
              <a:t>oui, le bâtiment est entièrement accessible aux personnes à mobilité réduite.</a:t>
            </a:r>
          </a:p>
          <a:p>
            <a:pPr>
              <a:spcAft>
                <a:spcPts val="0"/>
              </a:spcAft>
            </a:pPr>
            <a:r>
              <a:rPr lang="fr-FR" sz="11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</a:t>
            </a:r>
            <a:r>
              <a:rPr lang="fr-FR" sz="11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oordonnées : </a:t>
            </a:r>
            <a:endParaRPr lang="fr-FR" sz="1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06.18.07.60.06 / 05.58.55.59.55</a:t>
            </a:r>
          </a:p>
          <a:p>
            <a:r>
              <a:rPr lang="fr-FR" sz="1100" u="sng" dirty="0">
                <a:solidFill>
                  <a:srgbClr val="0A647A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4"/>
              </a:rPr>
              <a:t>eofimmo@gmail.com</a:t>
            </a:r>
            <a:r>
              <a:rPr lang="fr-FR" sz="1100" u="sng" dirty="0">
                <a:solidFill>
                  <a:srgbClr val="0A647A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/</a:t>
            </a:r>
            <a:r>
              <a:rPr lang="fr-FR" sz="1100" u="sng" dirty="0">
                <a:solidFill>
                  <a:srgbClr val="0A647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5"/>
              </a:rPr>
              <a:t>https://www.eofimmo.fr</a:t>
            </a:r>
            <a:endParaRPr lang="fr-FR" sz="11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1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1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Adresse :</a:t>
            </a:r>
          </a:p>
          <a:p>
            <a:pPr>
              <a:spcAft>
                <a:spcPts val="0"/>
              </a:spcAft>
            </a:pPr>
            <a:r>
              <a:rPr lang="fr-FR" sz="1100" b="1" dirty="0">
                <a:solidFill>
                  <a:srgbClr val="0A647A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EOF</a:t>
            </a:r>
            <a:r>
              <a:rPr lang="fr-FR" sz="1100" b="1" dirty="0">
                <a:solidFill>
                  <a:srgbClr val="D4B937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IMMO</a:t>
            </a:r>
            <a:r>
              <a:rPr lang="fr-FR" sz="11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endParaRPr lang="fr-FR" sz="1100" b="1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76 avenue Maréchal Foch </a:t>
            </a:r>
            <a:endParaRPr lang="fr-FR" sz="11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Résidence Cœur Boisé-Bât.C1</a:t>
            </a:r>
            <a:endParaRPr lang="fr-FR" sz="11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40130 CAPBRETON</a:t>
            </a:r>
            <a:endParaRPr lang="fr-FR" sz="11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DABBC7F7-F566-9DE7-A62F-300D576B67D5}"/>
              </a:ext>
            </a:extLst>
          </p:cNvPr>
          <p:cNvSpPr txBox="1">
            <a:spLocks/>
          </p:cNvSpPr>
          <p:nvPr/>
        </p:nvSpPr>
        <p:spPr>
          <a:xfrm>
            <a:off x="7020991" y="9911199"/>
            <a:ext cx="311126" cy="569325"/>
          </a:xfrm>
          <a:prstGeom prst="rect">
            <a:avLst/>
          </a:prstGeom>
          <a:solidFill>
            <a:srgbClr val="DABF3B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4A6FA5-1AB2-4093-9B18-B2BAEF7F899D}" type="slidenum">
              <a:rPr lang="fr-FR" sz="900" smtClean="0">
                <a:solidFill>
                  <a:srgbClr val="086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fr-FR" sz="900" dirty="0">
              <a:solidFill>
                <a:srgbClr val="0866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èche vers le haut 2">
            <a:extLst>
              <a:ext uri="{FF2B5EF4-FFF2-40B4-BE49-F238E27FC236}">
                <a16:creationId xmlns:a16="http://schemas.microsoft.com/office/drawing/2014/main" id="{0AEC21C4-0B92-BED7-A447-CDEDE3BBDD99}"/>
              </a:ext>
            </a:extLst>
          </p:cNvPr>
          <p:cNvSpPr/>
          <p:nvPr/>
        </p:nvSpPr>
        <p:spPr>
          <a:xfrm>
            <a:off x="5561761" y="6741877"/>
            <a:ext cx="484632" cy="493797"/>
          </a:xfrm>
          <a:prstGeom prst="upArrow">
            <a:avLst/>
          </a:prstGeom>
          <a:solidFill>
            <a:srgbClr val="0065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DA7EE70-F8E3-1DD0-6A0A-963BA0B20B87}"/>
              </a:ext>
            </a:extLst>
          </p:cNvPr>
          <p:cNvSpPr txBox="1"/>
          <p:nvPr/>
        </p:nvSpPr>
        <p:spPr>
          <a:xfrm>
            <a:off x="6046393" y="6804787"/>
            <a:ext cx="7085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006577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Retour menu</a:t>
            </a:r>
            <a:endParaRPr lang="fr-FR" sz="1100" dirty="0">
              <a:solidFill>
                <a:srgbClr val="0065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509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20991" y="9911199"/>
            <a:ext cx="311126" cy="569325"/>
          </a:xfrm>
          <a:solidFill>
            <a:srgbClr val="DABF3B"/>
          </a:solidFill>
        </p:spPr>
        <p:txBody>
          <a:bodyPr/>
          <a:lstStyle/>
          <a:p>
            <a:fld id="{944A6FA5-1AB2-4093-9B18-B2BAEF7F899D}" type="slidenum">
              <a:rPr lang="fr-FR" sz="900" smtClean="0">
                <a:solidFill>
                  <a:srgbClr val="0866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fr-FR" sz="900" dirty="0">
              <a:solidFill>
                <a:srgbClr val="0866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15" y="435498"/>
            <a:ext cx="1895302" cy="518714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252240" y="1663143"/>
            <a:ext cx="7056784" cy="504056"/>
          </a:xfrm>
          <a:prstGeom prst="rect">
            <a:avLst/>
          </a:prstGeom>
          <a:solidFill>
            <a:srgbClr val="08667B"/>
          </a:solidFill>
        </p:spPr>
        <p:txBody>
          <a:bodyPr vert="horz" lIns="180000" tIns="180000" rIns="180000" bIns="180000" rtlCol="0" anchor="t" anchorCtr="0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91268" y="2253285"/>
            <a:ext cx="6745747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Public visé par la formation et prérequis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Professionnels de l’immobilier.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S’agit-il d’une formation « tous publics » ? NON &gt;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Un niveau minimum est-il exigé pour suivre cette formation ? NON.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Modalités d’accès : inscription préalable.</a:t>
            </a:r>
          </a:p>
          <a:p>
            <a:pPr lvl="0"/>
            <a:endParaRPr lang="fr-FR" altLang="fr-FR" sz="1000" dirty="0">
              <a:ea typeface="Calibri" pitchFamily="34" charset="0"/>
            </a:endParaRPr>
          </a:p>
          <a:p>
            <a:pPr lvl="0"/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Quels sont les résultats attendus 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Délivrance d’une attestation de suivi de formation permettant d’obtenir le renouvellement de la carte professionnelle.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Un test en fin de formation permet aux stagiaires de connaître leur niveau d’acquisition de nouvelles compétences.</a:t>
            </a:r>
          </a:p>
          <a:p>
            <a:pPr lvl="0"/>
            <a:endParaRPr lang="fr-FR" altLang="fr-FR" sz="1000" dirty="0">
              <a:ea typeface="Calibri" pitchFamily="34" charset="0"/>
            </a:endParaRPr>
          </a:p>
          <a:p>
            <a:pPr lvl="0"/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Tarifs : nous consulter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300 €/jour/net de TVA/par stagiaire en collectif/ 450 €/jour net de TVA par stagiaire en individuel</a:t>
            </a:r>
          </a:p>
          <a:p>
            <a:pPr lvl="0"/>
            <a:endParaRPr lang="fr-FR" altLang="fr-FR" sz="1000" dirty="0">
              <a:ea typeface="Calibri" pitchFamily="34" charset="0"/>
            </a:endParaRPr>
          </a:p>
          <a:p>
            <a:pPr lvl="0"/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Objectifs de la formation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Connaître et maîtriser la location saisonnière sur les Landes et le Pays Basque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Connaître la règlementation applicable.</a:t>
            </a:r>
          </a:p>
          <a:p>
            <a:pPr lvl="0"/>
            <a:endParaRPr lang="fr-FR" altLang="fr-FR" sz="1000" dirty="0">
              <a:ea typeface="Calibri" pitchFamily="34" charset="0"/>
            </a:endParaRPr>
          </a:p>
          <a:p>
            <a:pPr lvl="0"/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Contenu de la formation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Le cadre règlementaire : les obligations en matière de déclaration du logement loué saisonnier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Les règles applicables dans les Landes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La spécificité du Pays Basque : déclaration ou autorisation.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La fiscalité des loyers loués en saisonnier jusqu’en 2024 : Micro-Bic, LMNP, SCI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La fiscalité à venir 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altLang="fr-FR" sz="1000" dirty="0">
              <a:ea typeface="Calibri" pitchFamily="34" charset="0"/>
            </a:endParaRPr>
          </a:p>
          <a:p>
            <a:pPr lvl="0"/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Durée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7h00 soit une journée d’intervention.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altLang="fr-FR" sz="1000" dirty="0">
              <a:ea typeface="Calibri" pitchFamily="34" charset="0"/>
            </a:endParaRPr>
          </a:p>
          <a:p>
            <a:pPr lvl="0"/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Moyens et méthodes pédagogiques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Support power point, copie des textes, fiches méthodologiques.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Interaction avec les stagiaires alliant apprentissage théorique et pratique.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altLang="fr-FR" sz="1000" dirty="0">
              <a:ea typeface="Calibri" pitchFamily="34" charset="0"/>
            </a:endParaRPr>
          </a:p>
          <a:p>
            <a:pPr lvl="0"/>
            <a:r>
              <a:rPr lang="fr-FR" altLang="fr-FR" sz="1100" b="1" dirty="0">
                <a:solidFill>
                  <a:srgbClr val="08667B"/>
                </a:solidFill>
                <a:ea typeface="Calibri" pitchFamily="34" charset="0"/>
              </a:rPr>
              <a:t>Modalité d’évaluation et finalités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altLang="fr-FR" sz="1000" dirty="0">
                <a:ea typeface="Calibri" pitchFamily="34" charset="0"/>
              </a:rPr>
              <a:t>Test en fin de formation et attestation de suivi de formation.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altLang="fr-FR" sz="1000" dirty="0">
              <a:ea typeface="Calibri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altLang="fr-FR" sz="1000" dirty="0">
              <a:ea typeface="Calibri" pitchFamily="34" charset="0"/>
            </a:endParaRPr>
          </a:p>
        </p:txBody>
      </p:sp>
      <p:pic>
        <p:nvPicPr>
          <p:cNvPr id="11" name="Image 10" descr="../../../../../Desktop/Capture%20d’écran%202020-09-04%20à%2007.02.5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68" y="8604450"/>
            <a:ext cx="2251710" cy="17932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Zone de texte 7"/>
          <p:cNvSpPr txBox="1"/>
          <p:nvPr/>
        </p:nvSpPr>
        <p:spPr>
          <a:xfrm>
            <a:off x="2913568" y="8587060"/>
            <a:ext cx="4395456" cy="171704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100" b="1" dirty="0"/>
              <a:t>Accès PMR : </a:t>
            </a:r>
            <a:r>
              <a:rPr lang="fr-FR" sz="900" dirty="0"/>
              <a:t>oui, le bâtiment est entièrement accessible aux personnes à mobilité réduite.</a:t>
            </a:r>
          </a:p>
          <a:p>
            <a:pPr>
              <a:spcAft>
                <a:spcPts val="0"/>
              </a:spcAft>
            </a:pPr>
            <a:r>
              <a:rPr lang="fr-FR" sz="11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</a:t>
            </a:r>
            <a:r>
              <a:rPr lang="fr-FR" sz="11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oordonnées : </a:t>
            </a:r>
            <a:endParaRPr lang="fr-FR" sz="1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06.18.07.60.06 / 05.58.55.59.55</a:t>
            </a:r>
          </a:p>
          <a:p>
            <a:pPr>
              <a:spcAft>
                <a:spcPts val="0"/>
              </a:spcAft>
            </a:pPr>
            <a:r>
              <a:rPr lang="fr-FR" sz="1100" u="sng" dirty="0">
                <a:solidFill>
                  <a:srgbClr val="0A647A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5"/>
              </a:rPr>
              <a:t>eofimmo@gmail.com</a:t>
            </a:r>
            <a:r>
              <a:rPr lang="fr-FR" sz="1100" u="sng" dirty="0">
                <a:solidFill>
                  <a:srgbClr val="0A647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/</a:t>
            </a:r>
            <a:r>
              <a:rPr lang="fr-FR" sz="1100" u="sng" dirty="0">
                <a:solidFill>
                  <a:srgbClr val="0A647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6"/>
              </a:rPr>
              <a:t>https://www.eofimmo.fr</a:t>
            </a:r>
            <a:endParaRPr lang="fr-FR" sz="11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1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endParaRPr lang="fr-FR" sz="11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1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Adresse :</a:t>
            </a:r>
          </a:p>
          <a:p>
            <a:pPr>
              <a:spcAft>
                <a:spcPts val="0"/>
              </a:spcAft>
            </a:pPr>
            <a:r>
              <a:rPr lang="fr-FR" sz="1100" b="1" dirty="0">
                <a:solidFill>
                  <a:srgbClr val="0A647A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EOF</a:t>
            </a:r>
            <a:r>
              <a:rPr lang="fr-FR" sz="1100" b="1" dirty="0">
                <a:solidFill>
                  <a:srgbClr val="D4B937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IMMO</a:t>
            </a:r>
            <a:r>
              <a:rPr lang="fr-FR" sz="11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endParaRPr lang="fr-FR" sz="1100" b="1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76 avenue Maréchal Foch </a:t>
            </a:r>
            <a:endParaRPr lang="fr-FR" sz="11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Résidence Cœur Boisé-Bât.C1</a:t>
            </a:r>
            <a:endParaRPr lang="fr-FR" sz="11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40130 CAPBRETON</a:t>
            </a:r>
            <a:endParaRPr lang="fr-FR" sz="11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0" y="0"/>
            <a:ext cx="3528392" cy="1458268"/>
          </a:xfrm>
          <a:prstGeom prst="rect">
            <a:avLst/>
          </a:prstGeom>
          <a:solidFill>
            <a:srgbClr val="DABF3B"/>
          </a:solidFill>
        </p:spPr>
        <p:txBody>
          <a:bodyPr vert="horz" lIns="180000" tIns="180000" rIns="180000" bIns="180000" rtlCol="0" anchor="t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52240" y="378148"/>
            <a:ext cx="266132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fr-FR" altLang="fr-FR" sz="2400" b="1" dirty="0">
                <a:solidFill>
                  <a:schemeClr val="bg1"/>
                </a:solidFill>
                <a:ea typeface="Calibri" pitchFamily="34" charset="0"/>
              </a:rPr>
              <a:t>GESTION LOCATIVE</a:t>
            </a:r>
            <a:endParaRPr lang="fr-FR" altLang="fr-FR" sz="2400" dirty="0">
              <a:solidFill>
                <a:schemeClr val="bg1"/>
              </a:solidFill>
              <a:ea typeface="Calibri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91269" y="1674152"/>
            <a:ext cx="660173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499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fr-FR" altLang="fr-FR" sz="1400" b="1" dirty="0">
                <a:solidFill>
                  <a:srgbClr val="DABF3B"/>
                </a:solidFill>
                <a:ea typeface="Calibri" pitchFamily="34" charset="0"/>
              </a:rPr>
              <a:t>LA LOCATION SAISONNIÈRE : A JOUR DES DERNIERES REGLEMENTATIONS SUR LA PRATIQUE DU « AIRBNB »</a:t>
            </a:r>
          </a:p>
        </p:txBody>
      </p:sp>
      <p:sp>
        <p:nvSpPr>
          <p:cNvPr id="2" name="Flèche vers le haut 1">
            <a:extLst>
              <a:ext uri="{FF2B5EF4-FFF2-40B4-BE49-F238E27FC236}">
                <a16:creationId xmlns:a16="http://schemas.microsoft.com/office/drawing/2014/main" id="{D3CB0FBB-02DC-5146-38B1-0CD3C217CD7B}"/>
              </a:ext>
            </a:extLst>
          </p:cNvPr>
          <p:cNvSpPr/>
          <p:nvPr/>
        </p:nvSpPr>
        <p:spPr>
          <a:xfrm>
            <a:off x="5561761" y="6741877"/>
            <a:ext cx="484632" cy="493797"/>
          </a:xfrm>
          <a:prstGeom prst="upArrow">
            <a:avLst/>
          </a:prstGeom>
          <a:solidFill>
            <a:srgbClr val="0065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227DBDD-1141-5DBF-143E-DCF779FE63F8}"/>
              </a:ext>
            </a:extLst>
          </p:cNvPr>
          <p:cNvSpPr txBox="1"/>
          <p:nvPr/>
        </p:nvSpPr>
        <p:spPr>
          <a:xfrm>
            <a:off x="6046393" y="6804787"/>
            <a:ext cx="7085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006577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Retour menu</a:t>
            </a:r>
            <a:endParaRPr lang="fr-FR" sz="1100" dirty="0">
              <a:solidFill>
                <a:srgbClr val="0065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3998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9568</TotalTime>
  <Words>2291</Words>
  <Application>Microsoft Macintosh PowerPoint</Application>
  <PresentationFormat>Personnalisé</PresentationFormat>
  <Paragraphs>339</Paragraphs>
  <Slides>10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futura-lt-w01-light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SUIVI AVANT LIVRAISON MISE EN PLACE DES REGLES COLLECTIVES</dc:title>
  <dc:creator>Principal</dc:creator>
  <cp:lastModifiedBy>PERRIN Madeleine</cp:lastModifiedBy>
  <cp:revision>833</cp:revision>
  <cp:lastPrinted>2022-01-28T16:02:02Z</cp:lastPrinted>
  <dcterms:created xsi:type="dcterms:W3CDTF">2021-01-30T17:32:50Z</dcterms:created>
  <dcterms:modified xsi:type="dcterms:W3CDTF">2024-10-21T13:59:31Z</dcterms:modified>
</cp:coreProperties>
</file>