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7" r:id="rId2"/>
    <p:sldId id="289" r:id="rId3"/>
    <p:sldId id="292" r:id="rId4"/>
    <p:sldId id="295" r:id="rId5"/>
    <p:sldId id="337" r:id="rId6"/>
    <p:sldId id="297" r:id="rId7"/>
    <p:sldId id="298" r:id="rId8"/>
    <p:sldId id="299" r:id="rId9"/>
    <p:sldId id="300" r:id="rId10"/>
    <p:sldId id="301" r:id="rId11"/>
    <p:sldId id="302" r:id="rId12"/>
    <p:sldId id="303" r:id="rId13"/>
    <p:sldId id="304" r:id="rId14"/>
    <p:sldId id="305" r:id="rId15"/>
    <p:sldId id="335" r:id="rId16"/>
    <p:sldId id="306" r:id="rId17"/>
    <p:sldId id="307" r:id="rId18"/>
    <p:sldId id="308" r:id="rId19"/>
    <p:sldId id="330" r:id="rId20"/>
    <p:sldId id="326" r:id="rId21"/>
    <p:sldId id="336" r:id="rId22"/>
    <p:sldId id="309" r:id="rId23"/>
    <p:sldId id="338" r:id="rId24"/>
    <p:sldId id="310" r:id="rId25"/>
    <p:sldId id="311" r:id="rId26"/>
    <p:sldId id="327" r:id="rId27"/>
    <p:sldId id="314" r:id="rId28"/>
    <p:sldId id="315" r:id="rId29"/>
    <p:sldId id="313" r:id="rId30"/>
    <p:sldId id="332" r:id="rId31"/>
    <p:sldId id="320" r:id="rId32"/>
    <p:sldId id="328" r:id="rId33"/>
    <p:sldId id="333" r:id="rId34"/>
    <p:sldId id="321" r:id="rId35"/>
    <p:sldId id="334" r:id="rId36"/>
    <p:sldId id="329" r:id="rId37"/>
    <p:sldId id="323" r:id="rId38"/>
    <p:sldId id="288" r:id="rId39"/>
  </p:sldIdLst>
  <p:sldSz cx="7561263" cy="10693400"/>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77"/>
    <a:srgbClr val="DABF3B"/>
    <a:srgbClr val="086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5" autoAdjust="0"/>
    <p:restoredTop sz="67913" autoAdjust="0"/>
  </p:normalViewPr>
  <p:slideViewPr>
    <p:cSldViewPr>
      <p:cViewPr>
        <p:scale>
          <a:sx n="176" d="100"/>
          <a:sy n="176" d="100"/>
        </p:scale>
        <p:origin x="1280" y="-6280"/>
      </p:cViewPr>
      <p:guideLst>
        <p:guide orient="horz" pos="3368"/>
        <p:guide pos="238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DC679653-38A6-432D-8904-B34D4F2059C8}" type="datetimeFigureOut">
              <a:rPr lang="fr-FR" smtClean="0"/>
              <a:t>10/04/2026</a:t>
            </a:fld>
            <a:endParaRPr lang="fr-FR"/>
          </a:p>
        </p:txBody>
      </p:sp>
      <p:sp>
        <p:nvSpPr>
          <p:cNvPr id="4" name="Espace réservé de l'image des diapositives 3"/>
          <p:cNvSpPr>
            <a:spLocks noGrp="1" noRot="1" noChangeAspect="1"/>
          </p:cNvSpPr>
          <p:nvPr>
            <p:ph type="sldImg" idx="2"/>
          </p:nvPr>
        </p:nvSpPr>
        <p:spPr>
          <a:xfrm>
            <a:off x="2116138" y="750888"/>
            <a:ext cx="2655887" cy="3759200"/>
          </a:xfrm>
          <a:prstGeom prst="rect">
            <a:avLst/>
          </a:prstGeom>
          <a:noFill/>
          <a:ln w="12700">
            <a:solidFill>
              <a:prstClr val="black"/>
            </a:solidFill>
          </a:ln>
        </p:spPr>
        <p:txBody>
          <a:bodyPr vert="horz" lIns="96625" tIns="48312" rIns="96625" bIns="48312" rtlCol="0" anchor="ctr"/>
          <a:lstStyle/>
          <a:p>
            <a:endParaRPr lang="fr-FR"/>
          </a:p>
        </p:txBody>
      </p:sp>
      <p:sp>
        <p:nvSpPr>
          <p:cNvPr id="5" name="Espace réservé des commentaires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9D5F5BDD-1D8F-4DC6-8B8A-A41B88EB9877}" type="slidenum">
              <a:rPr lang="fr-FR" smtClean="0"/>
              <a:t>‹N°›</a:t>
            </a:fld>
            <a:endParaRPr lang="fr-FR"/>
          </a:p>
        </p:txBody>
      </p:sp>
    </p:spTree>
    <p:extLst>
      <p:ext uri="{BB962C8B-B14F-4D97-AF65-F5344CB8AC3E}">
        <p14:creationId xmlns:p14="http://schemas.microsoft.com/office/powerpoint/2010/main" val="276404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11</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12</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13</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14</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15</a:t>
            </a:fld>
            <a:endParaRPr lang="fr-FR"/>
          </a:p>
        </p:txBody>
      </p:sp>
    </p:spTree>
    <p:extLst>
      <p:ext uri="{BB962C8B-B14F-4D97-AF65-F5344CB8AC3E}">
        <p14:creationId xmlns:p14="http://schemas.microsoft.com/office/powerpoint/2010/main" val="237345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16</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17</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18</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19</a:t>
            </a:fld>
            <a:endParaRPr lang="fr-FR" dirty="0"/>
          </a:p>
        </p:txBody>
      </p:sp>
    </p:spTree>
    <p:extLst>
      <p:ext uri="{BB962C8B-B14F-4D97-AF65-F5344CB8AC3E}">
        <p14:creationId xmlns:p14="http://schemas.microsoft.com/office/powerpoint/2010/main" val="94119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20</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21</a:t>
            </a:fld>
            <a:endParaRPr lang="fr-FR" dirty="0"/>
          </a:p>
        </p:txBody>
      </p:sp>
    </p:spTree>
    <p:extLst>
      <p:ext uri="{BB962C8B-B14F-4D97-AF65-F5344CB8AC3E}">
        <p14:creationId xmlns:p14="http://schemas.microsoft.com/office/powerpoint/2010/main" val="356439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22</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F92E-CCF2-9AB5-95D3-6AC4DB9F8C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AA18DB-2539-B174-AF1B-DF36CBA9E131}"/>
              </a:ext>
            </a:extLst>
          </p:cNvPr>
          <p:cNvSpPr>
            <a:spLocks noGrp="1" noRot="1" noChangeAspect="1"/>
          </p:cNvSpPr>
          <p:nvPr>
            <p:ph type="sldImg"/>
          </p:nvPr>
        </p:nvSpPr>
        <p:spPr>
          <a:xfrm>
            <a:off x="2116138" y="750888"/>
            <a:ext cx="2655887" cy="3759200"/>
          </a:xfrm>
        </p:spPr>
      </p:sp>
      <p:sp>
        <p:nvSpPr>
          <p:cNvPr id="3" name="Espace réservé des commentaires 2">
            <a:extLst>
              <a:ext uri="{FF2B5EF4-FFF2-40B4-BE49-F238E27FC236}">
                <a16:creationId xmlns:a16="http://schemas.microsoft.com/office/drawing/2014/main" id="{54C5A1CE-70B7-F295-6292-E48F35FE5EB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3304557-A00A-5966-EB6E-B6D90C1E9077}"/>
              </a:ext>
            </a:extLst>
          </p:cNvPr>
          <p:cNvSpPr>
            <a:spLocks noGrp="1"/>
          </p:cNvSpPr>
          <p:nvPr>
            <p:ph type="sldNum" sz="quarter" idx="10"/>
          </p:nvPr>
        </p:nvSpPr>
        <p:spPr/>
        <p:txBody>
          <a:bodyPr/>
          <a:lstStyle/>
          <a:p>
            <a:fld id="{9D5F5BDD-1D8F-4DC6-8B8A-A41B88EB9877}" type="slidenum">
              <a:rPr lang="fr-FR" smtClean="0"/>
              <a:t>23</a:t>
            </a:fld>
            <a:endParaRPr lang="fr-FR" dirty="0"/>
          </a:p>
        </p:txBody>
      </p:sp>
    </p:spTree>
    <p:extLst>
      <p:ext uri="{BB962C8B-B14F-4D97-AF65-F5344CB8AC3E}">
        <p14:creationId xmlns:p14="http://schemas.microsoft.com/office/powerpoint/2010/main" val="111286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24</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25</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27</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28</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29</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30</a:t>
            </a:fld>
            <a:endParaRPr lang="fr-FR"/>
          </a:p>
        </p:txBody>
      </p:sp>
    </p:spTree>
    <p:extLst>
      <p:ext uri="{BB962C8B-B14F-4D97-AF65-F5344CB8AC3E}">
        <p14:creationId xmlns:p14="http://schemas.microsoft.com/office/powerpoint/2010/main" val="1336336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31</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4</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32</a:t>
            </a:fld>
            <a:endParaRPr lang="fr-FR"/>
          </a:p>
        </p:txBody>
      </p:sp>
    </p:spTree>
    <p:extLst>
      <p:ext uri="{BB962C8B-B14F-4D97-AF65-F5344CB8AC3E}">
        <p14:creationId xmlns:p14="http://schemas.microsoft.com/office/powerpoint/2010/main" val="112309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33</a:t>
            </a:fld>
            <a:endParaRPr lang="fr-FR"/>
          </a:p>
        </p:txBody>
      </p:sp>
    </p:spTree>
    <p:extLst>
      <p:ext uri="{BB962C8B-B14F-4D97-AF65-F5344CB8AC3E}">
        <p14:creationId xmlns:p14="http://schemas.microsoft.com/office/powerpoint/2010/main" val="3733877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34</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35</a:t>
            </a:fld>
            <a:endParaRPr lang="fr-FR"/>
          </a:p>
        </p:txBody>
      </p:sp>
    </p:spTree>
    <p:extLst>
      <p:ext uri="{BB962C8B-B14F-4D97-AF65-F5344CB8AC3E}">
        <p14:creationId xmlns:p14="http://schemas.microsoft.com/office/powerpoint/2010/main" val="145966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36</a:t>
            </a:fld>
            <a:endParaRPr lang="fr-FR"/>
          </a:p>
        </p:txBody>
      </p:sp>
    </p:spTree>
    <p:extLst>
      <p:ext uri="{BB962C8B-B14F-4D97-AF65-F5344CB8AC3E}">
        <p14:creationId xmlns:p14="http://schemas.microsoft.com/office/powerpoint/2010/main" val="2988899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37</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5E58-D928-608C-B65E-71020E8EAD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5A4BE7-E58A-2D47-FCEE-118EEAA2D29A}"/>
              </a:ext>
            </a:extLst>
          </p:cNvPr>
          <p:cNvSpPr>
            <a:spLocks noGrp="1" noRot="1" noChangeAspect="1"/>
          </p:cNvSpPr>
          <p:nvPr>
            <p:ph type="sldImg"/>
          </p:nvPr>
        </p:nvSpPr>
        <p:spPr>
          <a:xfrm>
            <a:off x="2116138" y="750888"/>
            <a:ext cx="2655887" cy="3759200"/>
          </a:xfrm>
        </p:spPr>
      </p:sp>
      <p:sp>
        <p:nvSpPr>
          <p:cNvPr id="3" name="Espace réservé des commentaires 2">
            <a:extLst>
              <a:ext uri="{FF2B5EF4-FFF2-40B4-BE49-F238E27FC236}">
                <a16:creationId xmlns:a16="http://schemas.microsoft.com/office/drawing/2014/main" id="{40C31273-71B7-02F0-1F2D-407FB2FDC56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FC6A19D-F84E-8AC6-59F8-31C5FF3D5761}"/>
              </a:ext>
            </a:extLst>
          </p:cNvPr>
          <p:cNvSpPr>
            <a:spLocks noGrp="1"/>
          </p:cNvSpPr>
          <p:nvPr>
            <p:ph type="sldNum" sz="quarter" idx="10"/>
          </p:nvPr>
        </p:nvSpPr>
        <p:spPr/>
        <p:txBody>
          <a:bodyPr/>
          <a:lstStyle/>
          <a:p>
            <a:fld id="{9D5F5BDD-1D8F-4DC6-8B8A-A41B88EB9877}" type="slidenum">
              <a:rPr lang="fr-FR" smtClean="0"/>
              <a:t>5</a:t>
            </a:fld>
            <a:endParaRPr lang="fr-FR"/>
          </a:p>
        </p:txBody>
      </p:sp>
    </p:spTree>
    <p:extLst>
      <p:ext uri="{BB962C8B-B14F-4D97-AF65-F5344CB8AC3E}">
        <p14:creationId xmlns:p14="http://schemas.microsoft.com/office/powerpoint/2010/main" val="113248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6</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7</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8</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9</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10</a:t>
            </a:fld>
            <a:endParaRPr lang="fr-FR"/>
          </a:p>
        </p:txBody>
      </p:sp>
    </p:spTree>
    <p:extLst>
      <p:ext uri="{BB962C8B-B14F-4D97-AF65-F5344CB8AC3E}">
        <p14:creationId xmlns:p14="http://schemas.microsoft.com/office/powerpoint/2010/main" val="109804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321886"/>
            <a:ext cx="6427074" cy="2292151"/>
          </a:xfrm>
        </p:spPr>
        <p:txBody>
          <a:bodyPr/>
          <a:lstStyle/>
          <a:p>
            <a:r>
              <a:rPr lang="fr-FR"/>
              <a:t>Modifiez le style du titre</a:t>
            </a:r>
          </a:p>
        </p:txBody>
      </p:sp>
      <p:sp>
        <p:nvSpPr>
          <p:cNvPr id="3" name="Sous-titre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25F9BC1-E49B-4CAC-AEB6-C3F479EAA879}" type="datetime1">
              <a:rPr lang="fr-FR" smtClean="0"/>
              <a:t>10/04/2026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91715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E2E63D-DEEE-41D2-ACD5-2DA72674F103}" type="datetime1">
              <a:rPr lang="fr-FR" smtClean="0"/>
              <a:t>10/04/2026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0582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1916" y="321791"/>
            <a:ext cx="1701284" cy="684179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78063" y="321791"/>
            <a:ext cx="4977831" cy="684179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118B3B-3A5E-43FF-89FE-0BC1CBAC715C}" type="datetime1">
              <a:rPr lang="fr-FR" smtClean="0"/>
              <a:t>10/04/2026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6936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E3E472-6B21-4CCB-8CC8-AF5DA2FDA619}" type="datetime1">
              <a:rPr lang="fr-FR" smtClean="0"/>
              <a:t>10/04/2026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312698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287" y="6871501"/>
            <a:ext cx="6427074" cy="2123828"/>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38E939B-EE99-4A59-8CCD-6BC6463F38F3}" type="datetime1">
              <a:rPr lang="fr-FR" smtClean="0"/>
              <a:t>10/04/2026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50926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78063" y="1871346"/>
            <a:ext cx="3339558" cy="5292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843642" y="1871346"/>
            <a:ext cx="3339558" cy="5292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75A6528-54BB-42F8-AB00-616621B394ED}" type="datetime1">
              <a:rPr lang="fr-FR" smtClean="0"/>
              <a:t>10/04/2026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62988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063" y="428233"/>
            <a:ext cx="6805137" cy="1782233"/>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78063" y="2393640"/>
            <a:ext cx="3340871" cy="997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018" y="2393640"/>
            <a:ext cx="3342183" cy="997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841018"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31DEEE8-9F1F-4A5E-B15D-47B7527ADAB7}" type="datetime1">
              <a:rPr lang="fr-FR" smtClean="0"/>
              <a:t>10/04/2026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377724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95286E9-5402-4E4A-9DA1-C17735B7A67F}" type="datetime1">
              <a:rPr lang="fr-FR" smtClean="0"/>
              <a:t>10/04/2026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358518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903F25-563B-4765-AC8C-4FC5A08E975C}" type="datetime1">
              <a:rPr lang="fr-FR" smtClean="0"/>
              <a:t>10/04/2026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30302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5" y="425755"/>
            <a:ext cx="2487603" cy="18119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065" y="2237696"/>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9A3CC54-E86C-4589-A35C-D6750131D9E0}" type="datetime1">
              <a:rPr lang="fr-FR" smtClean="0"/>
              <a:t>10/04/2026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37296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060" y="7485380"/>
            <a:ext cx="4536758" cy="883693"/>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060" y="8369071"/>
            <a:ext cx="4536758" cy="12549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6FC6F8-4096-44BC-ADF9-12052B359884}" type="datetime1">
              <a:rPr lang="fr-FR" smtClean="0"/>
              <a:t>10/04/2026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09789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063" y="428233"/>
            <a:ext cx="6805137" cy="178223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78063" y="2495129"/>
            <a:ext cx="6805137" cy="705714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063" y="9911199"/>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77079-1F52-4D92-BA67-2959C94488E3}" type="datetime1">
              <a:rPr lang="fr-FR" smtClean="0"/>
              <a:t>10/04/2026</a:t>
            </a:fld>
            <a:endParaRPr lang="fr-FR"/>
          </a:p>
        </p:txBody>
      </p:sp>
      <p:sp>
        <p:nvSpPr>
          <p:cNvPr id="5" name="Espace réservé du pied de page 4"/>
          <p:cNvSpPr>
            <a:spLocks noGrp="1"/>
          </p:cNvSpPr>
          <p:nvPr>
            <p:ph type="ftr" sz="quarter" idx="3"/>
          </p:nvPr>
        </p:nvSpPr>
        <p:spPr>
          <a:xfrm>
            <a:off x="2583432" y="9911199"/>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18905" y="9911199"/>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A6FA5-1AB2-4093-9B18-B2BAEF7F899D}" type="slidenum">
              <a:rPr lang="fr-FR" smtClean="0"/>
              <a:t>‹N°›</a:t>
            </a:fld>
            <a:endParaRPr lang="fr-FR"/>
          </a:p>
        </p:txBody>
      </p:sp>
    </p:spTree>
    <p:extLst>
      <p:ext uri="{BB962C8B-B14F-4D97-AF65-F5344CB8AC3E}">
        <p14:creationId xmlns:p14="http://schemas.microsoft.com/office/powerpoint/2010/main" val="395863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3.jpeg"/><Relationship Id="rId21" Type="http://schemas.openxmlformats.org/officeDocument/2006/relationships/slide" Target="slide26.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30.xml"/><Relationship Id="rId2" Type="http://schemas.openxmlformats.org/officeDocument/2006/relationships/notesSlide" Target="../notesSlides/notesSlide1.xml"/><Relationship Id="rId16" Type="http://schemas.openxmlformats.org/officeDocument/2006/relationships/slide" Target="slide19.xml"/><Relationship Id="rId20" Type="http://schemas.openxmlformats.org/officeDocument/2006/relationships/slide" Target="slide25.xml"/><Relationship Id="rId29"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slide" Target="slide29.xml"/><Relationship Id="rId32" Type="http://schemas.openxmlformats.org/officeDocument/2006/relationships/slide" Target="slide37.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2.xml"/><Relationship Id="rId19" Type="http://schemas.openxmlformats.org/officeDocument/2006/relationships/slide" Target="slide24.xml"/><Relationship Id="rId31" Type="http://schemas.openxmlformats.org/officeDocument/2006/relationships/slide" Target="slide4.xml"/><Relationship Id="rId4" Type="http://schemas.openxmlformats.org/officeDocument/2006/relationships/image" Target="../media/image4.jpeg"/><Relationship Id="rId9" Type="http://schemas.openxmlformats.org/officeDocument/2006/relationships/slide" Target="slide10.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 Id="rId30"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eofimmo.fr/" TargetMode="External"/><Relationship Id="rId4" Type="http://schemas.openxmlformats.org/officeDocument/2006/relationships/hyperlink" Target="mailto:eofimmo@gmai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eofimmo.f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eofimmo@gmail.com"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828"/>
            <a:ext cx="7633315" cy="10652572"/>
          </a:xfrm>
          <a:prstGeom prst="rect">
            <a:avLst/>
          </a:prstGeom>
        </p:spPr>
      </p:pic>
      <p:sp>
        <p:nvSpPr>
          <p:cNvPr id="4" name="Rectangle 3"/>
          <p:cNvSpPr/>
          <p:nvPr/>
        </p:nvSpPr>
        <p:spPr>
          <a:xfrm>
            <a:off x="3132559" y="5274692"/>
            <a:ext cx="4176464" cy="2308324"/>
          </a:xfrm>
          <a:prstGeom prst="rect">
            <a:avLst/>
          </a:prstGeom>
        </p:spPr>
        <p:txBody>
          <a:bodyPr wrap="square">
            <a:spAutoFit/>
          </a:bodyPr>
          <a:lstStyle/>
          <a:p>
            <a:r>
              <a:rPr lang="fr-FR" b="1" dirty="0">
                <a:solidFill>
                  <a:srgbClr val="08667B"/>
                </a:solidFill>
                <a:latin typeface="Arial" panose="020B0604020202020204" pitchFamily="34" charset="0"/>
                <a:cs typeface="Arial" panose="020B0604020202020204" pitchFamily="34" charset="0"/>
              </a:rPr>
              <a:t>FORMATION CONTINUE </a:t>
            </a:r>
          </a:p>
          <a:p>
            <a:r>
              <a:rPr lang="fr-FR" b="1" dirty="0">
                <a:solidFill>
                  <a:srgbClr val="08667B"/>
                </a:solidFill>
                <a:latin typeface="Arial" panose="020B0604020202020204" pitchFamily="34" charset="0"/>
                <a:cs typeface="Arial" panose="020B0604020202020204" pitchFamily="34" charset="0"/>
              </a:rPr>
              <a:t>2025-2026</a:t>
            </a:r>
          </a:p>
          <a:p>
            <a:r>
              <a:rPr lang="fr-FR" b="1" dirty="0">
                <a:solidFill>
                  <a:srgbClr val="08667B"/>
                </a:solidFill>
                <a:latin typeface="Arial" panose="020B0604020202020204" pitchFamily="34" charset="0"/>
                <a:cs typeface="Arial" panose="020B0604020202020204" pitchFamily="34" charset="0"/>
              </a:rPr>
              <a:t>A DESTINATION </a:t>
            </a:r>
          </a:p>
          <a:p>
            <a:r>
              <a:rPr lang="fr-FR" b="1" dirty="0">
                <a:solidFill>
                  <a:srgbClr val="08667B"/>
                </a:solidFill>
                <a:latin typeface="Arial" panose="020B0604020202020204" pitchFamily="34" charset="0"/>
                <a:cs typeface="Arial" panose="020B0604020202020204" pitchFamily="34" charset="0"/>
              </a:rPr>
              <a:t>DES PROFESSIONNELS</a:t>
            </a:r>
          </a:p>
          <a:p>
            <a:r>
              <a:rPr lang="fr-FR" b="1" dirty="0">
                <a:solidFill>
                  <a:srgbClr val="08667B"/>
                </a:solidFill>
                <a:latin typeface="Arial" panose="020B0604020202020204" pitchFamily="34" charset="0"/>
                <a:cs typeface="Arial" panose="020B0604020202020204" pitchFamily="34" charset="0"/>
              </a:rPr>
              <a:t>DE L’IMMOBILIER</a:t>
            </a:r>
          </a:p>
          <a:p>
            <a:r>
              <a:rPr lang="fr-FR" dirty="0">
                <a:solidFill>
                  <a:srgbClr val="DABF3B"/>
                </a:solidFill>
                <a:latin typeface="Arial" panose="020B0604020202020204" pitchFamily="34" charset="0"/>
                <a:cs typeface="Arial" panose="020B0604020202020204" pitchFamily="34" charset="0"/>
              </a:rPr>
              <a:t>TITULAIRES DE LA CARTE PROFESSIONNELLE</a:t>
            </a:r>
          </a:p>
          <a:p>
            <a:endParaRPr lang="fr-FR" dirty="0"/>
          </a:p>
        </p:txBody>
      </p:sp>
      <p:sp>
        <p:nvSpPr>
          <p:cNvPr id="3" name="ZoneTexte 2">
            <a:extLst>
              <a:ext uri="{FF2B5EF4-FFF2-40B4-BE49-F238E27FC236}">
                <a16:creationId xmlns:a16="http://schemas.microsoft.com/office/drawing/2014/main" id="{9878BC1B-88C5-7A36-73D0-313FCD1B22BF}"/>
              </a:ext>
            </a:extLst>
          </p:cNvPr>
          <p:cNvSpPr txBox="1"/>
          <p:nvPr/>
        </p:nvSpPr>
        <p:spPr>
          <a:xfrm>
            <a:off x="3188642" y="8938203"/>
            <a:ext cx="4120381" cy="430887"/>
          </a:xfrm>
          <a:prstGeom prst="rect">
            <a:avLst/>
          </a:prstGeom>
          <a:noFill/>
        </p:spPr>
        <p:txBody>
          <a:bodyPr wrap="square" rtlCol="0">
            <a:spAutoFit/>
          </a:bodyPr>
          <a:lstStyle/>
          <a:p>
            <a:pPr algn="just"/>
            <a:r>
              <a:rPr lang="fr-FR" sz="1100" dirty="0">
                <a:solidFill>
                  <a:srgbClr val="006577"/>
                </a:solidFill>
                <a:latin typeface="Arial" panose="020B0604020202020204" pitchFamily="34" charset="0"/>
                <a:cs typeface="Arial" panose="020B0604020202020204" pitchFamily="34" charset="0"/>
              </a:rPr>
              <a:t>"La certification qualité a été délivrée au titre de la catégorie d'actions suivantes : action de formation"</a:t>
            </a:r>
          </a:p>
        </p:txBody>
      </p:sp>
      <p:pic>
        <p:nvPicPr>
          <p:cNvPr id="8" name="Image 7" descr="Une image contenant texte, Police, logo, Graphique&#10;&#10;Description générée automatiquement">
            <a:extLst>
              <a:ext uri="{FF2B5EF4-FFF2-40B4-BE49-F238E27FC236}">
                <a16:creationId xmlns:a16="http://schemas.microsoft.com/office/drawing/2014/main" id="{3E52DB8D-0ABD-3EF7-E640-541E66341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470" y="7903079"/>
            <a:ext cx="1917700" cy="1028700"/>
          </a:xfrm>
          <a:prstGeom prst="rect">
            <a:avLst/>
          </a:prstGeom>
        </p:spPr>
      </p:pic>
    </p:spTree>
    <p:extLst>
      <p:ext uri="{BB962C8B-B14F-4D97-AF65-F5344CB8AC3E}">
        <p14:creationId xmlns:p14="http://schemas.microsoft.com/office/powerpoint/2010/main" val="267843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10</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29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LOI ALUR ET LOI ELAN :</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NOUVEAUTES ET POINTS ACTUALITE</a:t>
            </a:r>
          </a:p>
        </p:txBody>
      </p:sp>
      <p:sp>
        <p:nvSpPr>
          <p:cNvPr id="9" name="Rectangle 1"/>
          <p:cNvSpPr>
            <a:spLocks noChangeArrowheads="1"/>
          </p:cNvSpPr>
          <p:nvPr/>
        </p:nvSpPr>
        <p:spPr bwMode="auto">
          <a:xfrm>
            <a:off x="491268" y="2253285"/>
            <a:ext cx="6745747" cy="700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t>
            </a:r>
            <a:r>
              <a:rPr lang="fr-FR" sz="1000" dirty="0"/>
              <a:t>gestionnaires en immobilier</a:t>
            </a:r>
            <a:r>
              <a:rPr lang="fr-FR" altLang="fr-FR" sz="1000" dirty="0">
                <a:ea typeface="Calibri" pitchFamily="34" charset="0"/>
              </a:rPr>
              <a:t>.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nouveautés apportées par la loi ELAN. </a:t>
            </a:r>
          </a:p>
          <a:p>
            <a:pPr marL="171450" lvl="0" indent="-171450">
              <a:buFont typeface="Arial" panose="020B0604020202020204" pitchFamily="34" charset="0"/>
              <a:buChar char="•"/>
            </a:pPr>
            <a:r>
              <a:rPr lang="fr-FR" altLang="fr-FR" sz="1000" dirty="0">
                <a:ea typeface="Calibri" pitchFamily="34" charset="0"/>
              </a:rPr>
              <a:t>Savoir intégrer les nouveautés à sa pratique quotidienne.</a:t>
            </a:r>
          </a:p>
          <a:p>
            <a:pPr marL="171450" lvl="0" indent="-171450">
              <a:buFont typeface="Arial" panose="020B0604020202020204" pitchFamily="34" charset="0"/>
              <a:buChar char="•"/>
            </a:pPr>
            <a:r>
              <a:rPr lang="fr-FR" altLang="fr-FR" sz="1000" dirty="0">
                <a:ea typeface="Calibri" pitchFamily="34" charset="0"/>
              </a:rPr>
              <a:t>Savoir conseiller les clients sur les enjeux de cette nouvelle loi.</a:t>
            </a:r>
          </a:p>
          <a:p>
            <a:pPr marL="171450" lvl="0" indent="-171450">
              <a:buFont typeface="Arial" panose="020B0604020202020204" pitchFamily="34" charset="0"/>
              <a:buChar char="•"/>
            </a:pPr>
            <a:r>
              <a:rPr lang="fr-FR" altLang="fr-FR" sz="1000" dirty="0">
                <a:ea typeface="Calibri" pitchFamily="34" charset="0"/>
              </a:rPr>
              <a:t>Connaître les règles en matière de vente d’un logement loué.</a:t>
            </a:r>
          </a:p>
          <a:p>
            <a:pPr marL="171450" lvl="0" indent="-171450">
              <a:buFont typeface="Arial" panose="020B0604020202020204" pitchFamily="34" charset="0"/>
              <a:buChar char="•"/>
            </a:pPr>
            <a:r>
              <a:rPr lang="fr-FR" altLang="fr-FR" sz="1000" dirty="0">
                <a:ea typeface="Calibri" pitchFamily="34" charset="0"/>
              </a:rPr>
              <a:t>Savoir conseiller un propriétaire-bailleur et un acquéreur.</a:t>
            </a:r>
          </a:p>
          <a:p>
            <a:pPr marL="171450" lvl="0" indent="-171450">
              <a:buFont typeface="Arial" panose="020B0604020202020204" pitchFamily="34" charset="0"/>
              <a:buChar char="•"/>
            </a:pPr>
            <a:r>
              <a:rPr lang="fr-FR" altLang="fr-FR" sz="1000" dirty="0">
                <a:ea typeface="Calibri" pitchFamily="34" charset="0"/>
              </a:rPr>
              <a:t>Savoir gérer les inquiétudes du locataire.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LA LOI ELAN</a:t>
            </a:r>
          </a:p>
          <a:p>
            <a:pPr lvl="0"/>
            <a:r>
              <a:rPr lang="fr-FR" altLang="fr-FR" sz="1000" dirty="0">
                <a:solidFill>
                  <a:srgbClr val="08667B"/>
                </a:solidFill>
                <a:ea typeface="Calibri" pitchFamily="34" charset="0"/>
              </a:rPr>
              <a:t>&gt; La loi ELAN : entrée en vigueur et objectifs</a:t>
            </a:r>
          </a:p>
          <a:p>
            <a:pPr lvl="0"/>
            <a:r>
              <a:rPr lang="fr-FR" altLang="fr-FR" sz="1000" dirty="0">
                <a:solidFill>
                  <a:srgbClr val="08667B"/>
                </a:solidFill>
                <a:ea typeface="Calibri" pitchFamily="34" charset="0"/>
              </a:rPr>
              <a:t>&gt; La loi ELAN et le régime de la location</a:t>
            </a:r>
          </a:p>
          <a:p>
            <a:pPr marL="628650" lvl="1" indent="-171450">
              <a:buFont typeface="Arial" panose="020B0604020202020204" pitchFamily="34" charset="0"/>
              <a:buChar char="•"/>
            </a:pPr>
            <a:r>
              <a:rPr lang="fr-FR" altLang="fr-FR" sz="1000" dirty="0">
                <a:ea typeface="Calibri" pitchFamily="34" charset="0"/>
              </a:rPr>
              <a:t>La création d’un bail mobilité en meublé.</a:t>
            </a:r>
          </a:p>
          <a:p>
            <a:pPr marL="628650" lvl="1" indent="-171450">
              <a:buFont typeface="Arial" panose="020B0604020202020204" pitchFamily="34" charset="0"/>
              <a:buChar char="•"/>
            </a:pPr>
            <a:r>
              <a:rPr lang="fr-FR" altLang="fr-FR" sz="1000" dirty="0">
                <a:ea typeface="Calibri" pitchFamily="34" charset="0"/>
              </a:rPr>
              <a:t>Des modifications apportées sur les locations en vide : caution, </a:t>
            </a:r>
            <a:r>
              <a:rPr lang="fr-FR" altLang="fr-FR" sz="1000" dirty="0" err="1">
                <a:ea typeface="Calibri" pitchFamily="34" charset="0"/>
              </a:rPr>
              <a:t>squatt</a:t>
            </a:r>
            <a:r>
              <a:rPr lang="fr-FR" altLang="fr-FR" sz="1000" dirty="0">
                <a:ea typeface="Calibri" pitchFamily="34" charset="0"/>
              </a:rPr>
              <a:t>, loyer.</a:t>
            </a:r>
          </a:p>
          <a:p>
            <a:pPr marL="628650" lvl="1" indent="-171450">
              <a:buFont typeface="Arial" panose="020B0604020202020204" pitchFamily="34" charset="0"/>
              <a:buChar char="•"/>
            </a:pPr>
            <a:r>
              <a:rPr lang="fr-FR" altLang="fr-FR" sz="1000" dirty="0">
                <a:ea typeface="Calibri" pitchFamily="34" charset="0"/>
              </a:rPr>
              <a:t>Le renforcement du contrôle des locations de courte durée.</a:t>
            </a:r>
          </a:p>
          <a:p>
            <a:pPr lvl="0"/>
            <a:r>
              <a:rPr lang="fr-FR" altLang="fr-FR" sz="1000" dirty="0">
                <a:solidFill>
                  <a:srgbClr val="08667B"/>
                </a:solidFill>
                <a:ea typeface="Calibri" pitchFamily="34" charset="0"/>
              </a:rPr>
              <a:t>&gt; La loi ELAN et le droit de l’urbanisme</a:t>
            </a:r>
          </a:p>
          <a:p>
            <a:pPr marL="628650" lvl="1" indent="-171450">
              <a:buFont typeface="Arial" panose="020B0604020202020204" pitchFamily="34" charset="0"/>
              <a:buChar char="•"/>
            </a:pPr>
            <a:r>
              <a:rPr lang="fr-FR" altLang="fr-FR" sz="1000" dirty="0">
                <a:ea typeface="Calibri" pitchFamily="34" charset="0"/>
              </a:rPr>
              <a:t>Limiter les recours abusifs contre les PC.</a:t>
            </a:r>
          </a:p>
          <a:p>
            <a:pPr marL="628650" lvl="1" indent="-171450">
              <a:buFont typeface="Arial" panose="020B0604020202020204" pitchFamily="34" charset="0"/>
              <a:buChar char="•"/>
            </a:pPr>
            <a:r>
              <a:rPr lang="fr-FR" altLang="fr-FR" sz="1000" dirty="0">
                <a:ea typeface="Calibri" pitchFamily="34" charset="0"/>
              </a:rPr>
              <a:t>Favoriser la transformation des bureaux.</a:t>
            </a:r>
          </a:p>
          <a:p>
            <a:pPr lvl="0"/>
            <a:r>
              <a:rPr lang="fr-FR" altLang="fr-FR" sz="1000" dirty="0">
                <a:solidFill>
                  <a:srgbClr val="08667B"/>
                </a:solidFill>
                <a:ea typeface="Calibri" pitchFamily="34" charset="0"/>
              </a:rPr>
              <a:t>&gt; La loi ELAN et les autres modifications</a:t>
            </a:r>
          </a:p>
          <a:p>
            <a:pPr marL="171450" lvl="0" indent="-171450">
              <a:buFont typeface="Wingdings"/>
              <a:buChar char="Ø"/>
            </a:pPr>
            <a:endParaRPr lang="fr-FR" altLang="fr-FR" sz="1000" dirty="0">
              <a:solidFill>
                <a:srgbClr val="08667B"/>
              </a:solidFill>
              <a:ea typeface="Calibri" pitchFamily="34" charset="0"/>
            </a:endParaRPr>
          </a:p>
          <a:p>
            <a:pPr lvl="0"/>
            <a:r>
              <a:rPr lang="fr-FR" altLang="fr-FR" sz="1000" b="1" dirty="0">
                <a:ea typeface="Calibri" pitchFamily="34" charset="0"/>
              </a:rPr>
              <a:t>LA VENTE DU LOGEMENT LOUE ET LES NOUVEAUTES ISSUES DE LA LOI ALUR</a:t>
            </a:r>
          </a:p>
          <a:p>
            <a:pPr lvl="0"/>
            <a:r>
              <a:rPr lang="fr-FR" altLang="fr-FR" sz="1000" dirty="0">
                <a:solidFill>
                  <a:srgbClr val="08667B"/>
                </a:solidFill>
                <a:ea typeface="Calibri" pitchFamily="34" charset="0"/>
              </a:rPr>
              <a:t>&gt; La loi ALUR et les nouvelles règles en matière de protection du locataire</a:t>
            </a:r>
          </a:p>
          <a:p>
            <a:pPr marL="628650" lvl="1" indent="-171450">
              <a:buFont typeface="Arial" panose="020B0604020202020204" pitchFamily="34" charset="0"/>
              <a:buChar char="•"/>
            </a:pPr>
            <a:r>
              <a:rPr lang="fr-FR" altLang="fr-FR" sz="1000" dirty="0">
                <a:ea typeface="Calibri" pitchFamily="34" charset="0"/>
              </a:rPr>
              <a:t>La distinction entre location vide et meublée.</a:t>
            </a:r>
          </a:p>
          <a:p>
            <a:pPr marL="628650" lvl="1" indent="-171450">
              <a:buFont typeface="Arial" panose="020B0604020202020204" pitchFamily="34" charset="0"/>
              <a:buChar char="•"/>
            </a:pPr>
            <a:r>
              <a:rPr lang="fr-FR" altLang="fr-FR" sz="1000" dirty="0">
                <a:ea typeface="Calibri" pitchFamily="34" charset="0"/>
              </a:rPr>
              <a:t>Les règles en matière de congé du propriétaire et du locataire.</a:t>
            </a:r>
          </a:p>
          <a:p>
            <a:pPr marL="628650" lvl="1" indent="-171450">
              <a:buFont typeface="Arial" panose="020B0604020202020204" pitchFamily="34" charset="0"/>
              <a:buChar char="•"/>
            </a:pPr>
            <a:r>
              <a:rPr lang="fr-FR" altLang="fr-FR" sz="1000" dirty="0">
                <a:ea typeface="Calibri" pitchFamily="34" charset="0"/>
              </a:rPr>
              <a:t>La protection du locataire renforcée.</a:t>
            </a:r>
            <a:endParaRPr lang="fr-FR" altLang="fr-FR" sz="1000" dirty="0">
              <a:solidFill>
                <a:srgbClr val="08667B"/>
              </a:solidFill>
              <a:ea typeface="Calibri" pitchFamily="34" charset="0"/>
            </a:endParaRPr>
          </a:p>
          <a:p>
            <a:pPr lvl="0"/>
            <a:r>
              <a:rPr lang="fr-FR" altLang="fr-FR" sz="1000" dirty="0">
                <a:solidFill>
                  <a:srgbClr val="08667B"/>
                </a:solidFill>
                <a:ea typeface="Calibri" pitchFamily="34" charset="0"/>
              </a:rPr>
              <a:t>&gt; La vente du logement loué et l’application des nouvelles règles issues de la loi ALUR</a:t>
            </a:r>
            <a:endParaRPr lang="fr-FR" altLang="fr-FR" sz="1000" dirty="0">
              <a:ea typeface="Calibri" pitchFamily="34" charset="0"/>
            </a:endParaRPr>
          </a:p>
          <a:p>
            <a:pPr marL="628650" lvl="1" indent="-171450">
              <a:buFont typeface="Arial" panose="020B0604020202020204" pitchFamily="34" charset="0"/>
              <a:buChar char="•"/>
            </a:pPr>
            <a:r>
              <a:rPr lang="fr-FR" altLang="fr-FR" sz="1000" dirty="0">
                <a:ea typeface="Calibri" pitchFamily="34" charset="0"/>
              </a:rPr>
              <a:t>En location meublée.</a:t>
            </a:r>
          </a:p>
          <a:p>
            <a:pPr marL="628650" lvl="1" indent="-171450">
              <a:buFont typeface="Arial" panose="020B0604020202020204" pitchFamily="34" charset="0"/>
              <a:buChar char="•"/>
            </a:pPr>
            <a:r>
              <a:rPr lang="fr-FR" altLang="fr-FR" sz="1000" dirty="0">
                <a:ea typeface="Calibri" pitchFamily="34" charset="0"/>
              </a:rPr>
              <a:t>En location vide.</a:t>
            </a:r>
          </a:p>
          <a:p>
            <a:pPr marL="628650" lvl="1" indent="-171450">
              <a:buFont typeface="Arial" panose="020B0604020202020204" pitchFamily="34" charset="0"/>
              <a:buChar char="•"/>
            </a:pPr>
            <a:r>
              <a:rPr lang="fr-FR" altLang="fr-FR" sz="1000" dirty="0">
                <a:ea typeface="Calibri" pitchFamily="34" charset="0"/>
              </a:rPr>
              <a:t>Savoir conseiller le propriétaire-bailleur en amont et lors de la mise en vente.</a:t>
            </a:r>
          </a:p>
          <a:p>
            <a:pPr marL="628650" lvl="1" indent="-171450">
              <a:buFont typeface="Arial" panose="020B0604020202020204" pitchFamily="34" charset="0"/>
              <a:buChar char="•"/>
            </a:pPr>
            <a:r>
              <a:rPr lang="fr-FR" altLang="fr-FR" sz="1000" dirty="0">
                <a:ea typeface="Calibri" pitchFamily="34" charset="0"/>
              </a:rPr>
              <a:t>Analyse de la rentabilité du logement (analyser l’ensemble des critères liés au bail).</a:t>
            </a:r>
          </a:p>
          <a:p>
            <a:pPr marL="628650" lvl="1" indent="-171450">
              <a:buFont typeface="Arial" panose="020B0604020202020204" pitchFamily="34" charset="0"/>
              <a:buChar char="•"/>
            </a:pPr>
            <a:endParaRPr lang="fr-FR" altLang="fr-FR" sz="1000" dirty="0">
              <a:ea typeface="Calibri" pitchFamily="34" charset="0"/>
            </a:endParaRPr>
          </a:p>
        </p:txBody>
      </p:sp>
      <p:sp>
        <p:nvSpPr>
          <p:cNvPr id="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200120D-0380-D152-6985-0F912F0F84AD}"/>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7AB8479-3868-0AE2-EC7E-8E2B0968F998}"/>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4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11</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29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LOI ALUR ET LOI ELAN :</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NOUVEAUTES ET POINTS ACTUALITE</a:t>
            </a:r>
          </a:p>
        </p:txBody>
      </p:sp>
      <p:sp>
        <p:nvSpPr>
          <p:cNvPr id="9" name="Rectangle 1"/>
          <p:cNvSpPr>
            <a:spLocks noChangeArrowheads="1"/>
          </p:cNvSpPr>
          <p:nvPr/>
        </p:nvSpPr>
        <p:spPr bwMode="auto">
          <a:xfrm>
            <a:off x="491268" y="2253285"/>
            <a:ext cx="6745747"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lgn="just"/>
            <a:r>
              <a:rPr lang="fr-FR" altLang="fr-FR" sz="1100" b="1" dirty="0">
                <a:solidFill>
                  <a:srgbClr val="08667B"/>
                </a:solidFill>
                <a:ea typeface="Calibri" pitchFamily="34" charset="0"/>
              </a:rPr>
              <a:t>Durée</a:t>
            </a:r>
          </a:p>
          <a:p>
            <a:pPr marL="171450" lvl="0" indent="-171450" algn="just">
              <a:buFont typeface="Arial" panose="020B0604020202020204" pitchFamily="34" charset="0"/>
              <a:buChar char="•"/>
            </a:pPr>
            <a:r>
              <a:rPr lang="fr-FR" altLang="fr-FR" sz="1000" dirty="0">
                <a:ea typeface="Calibri" pitchFamily="34" charset="0"/>
              </a:rPr>
              <a:t>7h00 soit une journée d’intervention.</a:t>
            </a:r>
          </a:p>
          <a:p>
            <a:pPr marL="171450" lvl="0" indent="-171450" algn="just">
              <a:buFont typeface="Arial" panose="020B0604020202020204" pitchFamily="34" charset="0"/>
              <a:buChar char="•"/>
            </a:pPr>
            <a:endParaRPr lang="fr-FR" altLang="fr-FR" sz="1000" dirty="0">
              <a:ea typeface="Calibri" pitchFamily="34" charset="0"/>
            </a:endParaRPr>
          </a:p>
          <a:p>
            <a:pPr lvl="0" algn="just"/>
            <a:r>
              <a:rPr lang="fr-FR" altLang="fr-FR" sz="1100" b="1" dirty="0">
                <a:solidFill>
                  <a:srgbClr val="08667B"/>
                </a:solidFill>
                <a:ea typeface="Calibri" pitchFamily="34" charset="0"/>
              </a:rPr>
              <a:t>Moyens et méthodes pédagogiques </a:t>
            </a:r>
          </a:p>
          <a:p>
            <a:pPr marL="171450" lvl="0" indent="-171450" algn="just">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lgn="just">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lgn="just">
              <a:buFont typeface="Arial" panose="020B0604020202020204" pitchFamily="34" charset="0"/>
              <a:buChar char="•"/>
            </a:pPr>
            <a:endParaRPr lang="fr-FR" altLang="fr-FR" sz="1000" dirty="0">
              <a:ea typeface="Calibri" pitchFamily="34" charset="0"/>
            </a:endParaRPr>
          </a:p>
          <a:p>
            <a:pPr lvl="0" algn="just"/>
            <a:r>
              <a:rPr lang="fr-FR" altLang="fr-FR" sz="1100" b="1" dirty="0">
                <a:solidFill>
                  <a:srgbClr val="08667B"/>
                </a:solidFill>
                <a:ea typeface="Calibri" pitchFamily="34" charset="0"/>
              </a:rPr>
              <a:t>Modalité d’évaluation et finalités</a:t>
            </a:r>
          </a:p>
          <a:p>
            <a:pPr marL="171450" lvl="0" indent="-171450" algn="just">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lgn="just">
              <a:buFont typeface="Arial" panose="020B0604020202020204" pitchFamily="34" charset="0"/>
              <a:buChar char="•"/>
            </a:pPr>
            <a:endParaRPr lang="fr-FR" altLang="fr-FR" sz="1000" dirty="0">
              <a:ea typeface="Calibri" pitchFamily="34" charset="0"/>
            </a:endParaRPr>
          </a:p>
          <a:p>
            <a:pPr marL="171450" lvl="0" indent="-171450" algn="just">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9C72B0B6-D368-8B5B-D19C-92A1E0D880BF}"/>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87A19DB-AB38-DE1B-BFAE-9CD06B8A6063}"/>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19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91268" y="2253285"/>
            <a:ext cx="674574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gestionnaires,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baux d’habitation en vide.</a:t>
            </a:r>
          </a:p>
          <a:p>
            <a:pPr marL="171450" lvl="0" indent="-171450">
              <a:buFont typeface="Arial" panose="020B0604020202020204" pitchFamily="34" charset="0"/>
              <a:buChar char="•"/>
            </a:pPr>
            <a:r>
              <a:rPr lang="fr-FR" altLang="fr-FR" sz="1000" dirty="0">
                <a:ea typeface="Calibri" pitchFamily="34" charset="0"/>
              </a:rPr>
              <a:t>Etre capable de poser les bonnes questions aux clients, demander et savoir lire les documents nécessaires.</a:t>
            </a:r>
          </a:p>
          <a:p>
            <a:pPr marL="171450" lvl="0" indent="-171450">
              <a:buFont typeface="Arial" panose="020B0604020202020204" pitchFamily="34" charset="0"/>
              <a:buChar char="•"/>
            </a:pPr>
            <a:r>
              <a:rPr lang="fr-FR" altLang="fr-FR" sz="1000" dirty="0">
                <a:ea typeface="Calibri" pitchFamily="34" charset="0"/>
              </a:rPr>
              <a:t>Etre capable de rédiger un bail d’habitation.</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types de baux d’habitation : location nue, meublée, saisonnière.</a:t>
            </a:r>
          </a:p>
          <a:p>
            <a:pPr marL="171450" lvl="0" indent="-171450">
              <a:buFont typeface="Arial" panose="020B0604020202020204" pitchFamily="34" charset="0"/>
              <a:buChar char="•"/>
            </a:pPr>
            <a:r>
              <a:rPr lang="fr-FR" altLang="fr-FR" sz="1000" dirty="0">
                <a:ea typeface="Calibri" pitchFamily="34" charset="0"/>
              </a:rPr>
              <a:t>Le mandat de gestion, les annonces immobilières, le relevé de gérance.</a:t>
            </a:r>
          </a:p>
          <a:p>
            <a:pPr marL="171450" lvl="0" indent="-171450">
              <a:buFont typeface="Arial" panose="020B0604020202020204" pitchFamily="34" charset="0"/>
              <a:buChar char="•"/>
            </a:pPr>
            <a:r>
              <a:rPr lang="fr-FR" altLang="fr-FR" sz="1000" dirty="0">
                <a:ea typeface="Calibri" pitchFamily="34" charset="0"/>
              </a:rPr>
              <a:t>Le choix du locataire : visite, documents à demander, l’assurance loyers impayés.</a:t>
            </a:r>
          </a:p>
          <a:p>
            <a:pPr marL="171450" lvl="0" indent="-171450">
              <a:buFont typeface="Arial" panose="020B0604020202020204" pitchFamily="34" charset="0"/>
              <a:buChar char="•"/>
            </a:pPr>
            <a:r>
              <a:rPr lang="fr-FR" altLang="fr-FR" sz="1000" dirty="0">
                <a:ea typeface="Calibri" pitchFamily="34" charset="0"/>
              </a:rPr>
              <a:t>L’état des lieux, les diagnostics obligatoires, dépôt de garantie.</a:t>
            </a:r>
          </a:p>
          <a:p>
            <a:pPr marL="171450" lvl="0" indent="-171450">
              <a:buFont typeface="Arial" panose="020B0604020202020204" pitchFamily="34" charset="0"/>
              <a:buChar char="•"/>
            </a:pPr>
            <a:r>
              <a:rPr lang="fr-FR" altLang="fr-FR" sz="1000" dirty="0">
                <a:ea typeface="Calibri" pitchFamily="34" charset="0"/>
              </a:rPr>
              <a:t>Le régime de la location vide : la durée du bail, les clauses, le loyer et sa révision, les charges, les travaux,</a:t>
            </a:r>
            <a:br>
              <a:rPr lang="fr-FR" altLang="fr-FR" sz="1000" dirty="0">
                <a:ea typeface="Calibri" pitchFamily="34" charset="0"/>
              </a:rPr>
            </a:br>
            <a:r>
              <a:rPr lang="fr-FR" altLang="fr-FR" sz="1000" dirty="0">
                <a:ea typeface="Calibri" pitchFamily="34" charset="0"/>
              </a:rPr>
              <a:t>les obligations des parties, la fin du bail.</a:t>
            </a:r>
          </a:p>
          <a:p>
            <a:pPr marL="171450" lvl="0" indent="-171450">
              <a:buFont typeface="Arial" panose="020B0604020202020204" pitchFamily="34" charset="0"/>
              <a:buChar char="•"/>
            </a:pPr>
            <a:r>
              <a:rPr lang="fr-FR" altLang="fr-FR" sz="1000" dirty="0">
                <a:ea typeface="Calibri" pitchFamily="34" charset="0"/>
              </a:rPr>
              <a:t>La signature du contrat type.</a:t>
            </a:r>
          </a:p>
          <a:p>
            <a:pPr marL="171450" lvl="0" indent="-171450">
              <a:buFont typeface="Arial" panose="020B0604020202020204" pitchFamily="34" charset="0"/>
              <a:buChar char="•"/>
            </a:pPr>
            <a:r>
              <a:rPr lang="fr-FR" altLang="fr-FR" sz="1000" dirty="0">
                <a:ea typeface="Calibri" pitchFamily="34" charset="0"/>
              </a:rPr>
              <a:t>Les impayés de loyers, l’abandon de domicile : les procédures (option possible).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0" name="Image 9"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18" name="Rectangle 1"/>
          <p:cNvSpPr>
            <a:spLocks noChangeArrowheads="1"/>
          </p:cNvSpPr>
          <p:nvPr/>
        </p:nvSpPr>
        <p:spPr bwMode="auto">
          <a:xfrm>
            <a:off x="491269" y="167415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 BAIL D’HABITATION DANS LE VIDE :</a:t>
            </a:r>
          </a:p>
          <a:p>
            <a:pPr lvl="0"/>
            <a:r>
              <a:rPr lang="fr-FR" altLang="fr-FR" sz="1400" b="1" dirty="0">
                <a:solidFill>
                  <a:srgbClr val="DABF3B"/>
                </a:solidFill>
                <a:ea typeface="Calibri" pitchFamily="34" charset="0"/>
              </a:rPr>
              <a:t>A JOUR DES LOIS ALUR ET ELAN</a:t>
            </a:r>
          </a:p>
        </p:txBody>
      </p:sp>
      <p:sp>
        <p:nvSpPr>
          <p:cNvPr id="2" name="Flèche vers le haut 1">
            <a:extLst>
              <a:ext uri="{FF2B5EF4-FFF2-40B4-BE49-F238E27FC236}">
                <a16:creationId xmlns:a16="http://schemas.microsoft.com/office/drawing/2014/main" id="{4C3FB4D3-3FC8-01DE-5A00-B636324D5FFB}"/>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9261D1E-1316-5BE9-B557-FAD5C3E75FE5}"/>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02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15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 BAIL D’HABITATION MEUBLEE :</a:t>
            </a:r>
          </a:p>
          <a:p>
            <a:pPr lvl="0"/>
            <a:r>
              <a:rPr lang="fr-FR" altLang="fr-FR" sz="1400" b="1" dirty="0">
                <a:solidFill>
                  <a:srgbClr val="DABF3B"/>
                </a:solidFill>
                <a:ea typeface="Calibri" pitchFamily="34" charset="0"/>
              </a:rPr>
              <a:t>A JOUR DES LOIS ALUR ET ELAN</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gestionnaires,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r>
              <a:rPr lang="fr-FR" altLang="fr-FR" sz="1000" i="1" dirty="0">
                <a:ea typeface="Calibri" pitchFamily="34" charset="0"/>
              </a:rPr>
              <a:t>.</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baux d’habitation en meublé.</a:t>
            </a:r>
          </a:p>
          <a:p>
            <a:pPr marL="171450" lvl="0" indent="-171450">
              <a:buFont typeface="Arial" panose="020B0604020202020204" pitchFamily="34" charset="0"/>
              <a:buChar char="•"/>
            </a:pPr>
            <a:r>
              <a:rPr lang="fr-FR" altLang="fr-FR" sz="1000" dirty="0">
                <a:ea typeface="Calibri" pitchFamily="34" charset="0"/>
              </a:rPr>
              <a:t>Etre capable de rédiger un bail de location meublée, de conseiller les clients sur les enjeux du bail en meublé.</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types de baux d’habitation : location nue, meublée, saisonnière.</a:t>
            </a:r>
          </a:p>
          <a:p>
            <a:pPr marL="171450" lvl="0" indent="-171450">
              <a:buFont typeface="Arial" panose="020B0604020202020204" pitchFamily="34" charset="0"/>
              <a:buChar char="•"/>
            </a:pPr>
            <a:r>
              <a:rPr lang="fr-FR" altLang="fr-FR" sz="1000" dirty="0">
                <a:ea typeface="Calibri" pitchFamily="34" charset="0"/>
              </a:rPr>
              <a:t>Le choix du locataire : visite, documents à demander, l’assurance loyers impayés.</a:t>
            </a:r>
          </a:p>
          <a:p>
            <a:pPr marL="171450" lvl="0" indent="-171450">
              <a:buFont typeface="Arial" panose="020B0604020202020204" pitchFamily="34" charset="0"/>
              <a:buChar char="•"/>
            </a:pPr>
            <a:r>
              <a:rPr lang="fr-FR" altLang="fr-FR" sz="1000" dirty="0">
                <a:ea typeface="Calibri" pitchFamily="34" charset="0"/>
              </a:rPr>
              <a:t>La liste des meubles, l’état des lieux, les diagnostics obligatoires, l’assurance loyers impayés.</a:t>
            </a:r>
          </a:p>
          <a:p>
            <a:pPr marL="171450" lvl="0" indent="-171450">
              <a:buFont typeface="Arial" panose="020B0604020202020204" pitchFamily="34" charset="0"/>
              <a:buChar char="•"/>
            </a:pPr>
            <a:r>
              <a:rPr lang="fr-FR" altLang="fr-FR" sz="1000" dirty="0">
                <a:ea typeface="Calibri" pitchFamily="34" charset="0"/>
              </a:rPr>
              <a:t>Le régime de la location meublée : la durée du bail, les clauses, le loyer et sa révision, les charges, les travaux,</a:t>
            </a:r>
            <a:br>
              <a:rPr lang="fr-FR" altLang="fr-FR" sz="1000" dirty="0">
                <a:ea typeface="Calibri" pitchFamily="34" charset="0"/>
              </a:rPr>
            </a:br>
            <a:r>
              <a:rPr lang="fr-FR" altLang="fr-FR" sz="1000" dirty="0">
                <a:ea typeface="Calibri" pitchFamily="34" charset="0"/>
              </a:rPr>
              <a:t>les obligations des parties, la fin du bail.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D750353-E3B0-DA53-2C18-226AE23A07C3}"/>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9B6A1E1-42A6-3126-3AAF-C9D6E8CA426A}"/>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44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gestionnaires,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maîtriser la location saisonnière et la location meublée. </a:t>
            </a:r>
          </a:p>
          <a:p>
            <a:pPr marL="171450" lvl="0" indent="-171450">
              <a:buFont typeface="Arial" panose="020B0604020202020204" pitchFamily="34" charset="0"/>
              <a:buChar char="•"/>
            </a:pPr>
            <a:r>
              <a:rPr lang="fr-FR" altLang="fr-FR" sz="1000" dirty="0">
                <a:ea typeface="Calibri" pitchFamily="34" charset="0"/>
              </a:rPr>
              <a:t>Savoir distinguer les deux régimes.</a:t>
            </a:r>
          </a:p>
          <a:p>
            <a:pPr marL="171450" lvl="0" indent="-171450">
              <a:buFont typeface="Arial" panose="020B0604020202020204" pitchFamily="34" charset="0"/>
              <a:buChar char="•"/>
            </a:pPr>
            <a:r>
              <a:rPr lang="fr-FR" altLang="fr-FR" sz="1000" dirty="0">
                <a:ea typeface="Calibri" pitchFamily="34" charset="0"/>
              </a:rPr>
              <a:t>Savoir rédiger un contrat.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cadre règlementaire : la spécificité des Landes et du Pays </a:t>
            </a:r>
            <a:r>
              <a:rPr lang="fr-FR" altLang="fr-FR" sz="1000" dirty="0" err="1">
                <a:ea typeface="Calibri" pitchFamily="34" charset="0"/>
              </a:rPr>
              <a:t>Pasque</a:t>
            </a:r>
            <a:endParaRPr lang="fr-FR" altLang="fr-FR" sz="1000" dirty="0">
              <a:ea typeface="Calibri" pitchFamily="34" charset="0"/>
            </a:endParaRPr>
          </a:p>
          <a:p>
            <a:pPr marL="171450" lvl="0" indent="-171450">
              <a:buFont typeface="Arial" panose="020B0604020202020204" pitchFamily="34" charset="0"/>
              <a:buChar char="•"/>
            </a:pPr>
            <a:r>
              <a:rPr lang="fr-FR" altLang="fr-FR" sz="1000" dirty="0">
                <a:ea typeface="Calibri" pitchFamily="34" charset="0"/>
              </a:rPr>
              <a:t>Le contrat de location saisonnière.</a:t>
            </a:r>
          </a:p>
          <a:p>
            <a:pPr marL="171450" lvl="0" indent="-171450">
              <a:buFont typeface="Arial" panose="020B0604020202020204" pitchFamily="34" charset="0"/>
              <a:buChar char="•"/>
            </a:pPr>
            <a:r>
              <a:rPr lang="fr-FR" altLang="fr-FR" sz="1000" dirty="0">
                <a:ea typeface="Calibri" pitchFamily="34" charset="0"/>
              </a:rPr>
              <a:t>La location saisonnière et le gestionnaire immobilier.</a:t>
            </a:r>
          </a:p>
          <a:p>
            <a:pPr marL="171450" lvl="0" indent="-171450">
              <a:buFont typeface="Arial" panose="020B0604020202020204" pitchFamily="34" charset="0"/>
              <a:buChar char="•"/>
            </a:pPr>
            <a:r>
              <a:rPr lang="fr-FR" altLang="fr-FR" sz="1000" dirty="0">
                <a:ea typeface="Calibri" pitchFamily="34" charset="0"/>
              </a:rPr>
              <a:t>La procédure de classement du meublé touristique.</a:t>
            </a:r>
          </a:p>
          <a:p>
            <a:pPr marL="171450" lvl="0" indent="-171450">
              <a:buFont typeface="Arial" panose="020B0604020202020204" pitchFamily="34" charset="0"/>
              <a:buChar char="•"/>
            </a:pPr>
            <a:r>
              <a:rPr lang="fr-FR" altLang="fr-FR" sz="1000" dirty="0">
                <a:ea typeface="Calibri" pitchFamily="34" charset="0"/>
              </a:rPr>
              <a:t>Statut et fiscalité du loueur meublé.</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18" name="Rectangle 1"/>
          <p:cNvSpPr>
            <a:spLocks noChangeArrowheads="1"/>
          </p:cNvSpPr>
          <p:nvPr/>
        </p:nvSpPr>
        <p:spPr bwMode="auto">
          <a:xfrm>
            <a:off x="491269" y="167415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LA LOCATION SAISONNIÈRE : A JOUR DES DERNIERES REGLEMENTATIONS SUR LA PRATIQUE DU « AIRBNB »</a:t>
            </a:r>
          </a:p>
        </p:txBody>
      </p:sp>
      <p:sp>
        <p:nvSpPr>
          <p:cNvPr id="2" name="Flèche vers le haut 1">
            <a:extLst>
              <a:ext uri="{FF2B5EF4-FFF2-40B4-BE49-F238E27FC236}">
                <a16:creationId xmlns:a16="http://schemas.microsoft.com/office/drawing/2014/main" id="{D3CB0FBB-02DC-5146-38B1-0CD3C217CD7B}"/>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227DBDD-1141-5DBF-143E-DCF779FE63F8}"/>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39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15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 BAUX COMMERCIAUX : CADRE REGLEMENTAIRE</a:t>
            </a:r>
          </a:p>
          <a:p>
            <a:pPr lvl="0"/>
            <a:r>
              <a:rPr lang="fr-FR" altLang="fr-FR" sz="1400" b="1" dirty="0">
                <a:solidFill>
                  <a:srgbClr val="DABF3B"/>
                </a:solidFill>
                <a:ea typeface="Calibri" pitchFamily="34" charset="0"/>
              </a:rPr>
              <a:t>A JOUR DE LA LOI PINEL- JOUR 1</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Assimiler les fondamentaux en matière de baux commerciaux.</a:t>
            </a:r>
          </a:p>
          <a:p>
            <a:pPr marL="171450" lvl="0" indent="-171450">
              <a:buFont typeface="Arial" panose="020B0604020202020204" pitchFamily="34" charset="0"/>
              <a:buChar char="•"/>
            </a:pPr>
            <a:r>
              <a:rPr lang="fr-FR" altLang="fr-FR" sz="1000" dirty="0">
                <a:ea typeface="Calibri" pitchFamily="34" charset="0"/>
              </a:rPr>
              <a:t>Comprendre les enjeux et être capable de conseiller les clients sur le bail commercial.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Distinction avec le bail professionnel.</a:t>
            </a:r>
          </a:p>
          <a:p>
            <a:pPr marL="171450" lvl="0" indent="-171450">
              <a:buFont typeface="Arial" panose="020B0604020202020204" pitchFamily="34" charset="0"/>
              <a:buChar char="•"/>
            </a:pPr>
            <a:r>
              <a:rPr lang="fr-FR" altLang="fr-FR" sz="1000" dirty="0">
                <a:ea typeface="Calibri" pitchFamily="34" charset="0"/>
              </a:rPr>
              <a:t>Le régime du bail commercial : définition, conditions, champs d’application.</a:t>
            </a:r>
          </a:p>
          <a:p>
            <a:pPr marL="171450" lvl="0" indent="-171450">
              <a:buFont typeface="Arial" panose="020B0604020202020204" pitchFamily="34" charset="0"/>
              <a:buChar char="•"/>
            </a:pPr>
            <a:r>
              <a:rPr lang="fr-FR" altLang="fr-FR" sz="1000" dirty="0">
                <a:ea typeface="Calibri" pitchFamily="34" charset="0"/>
              </a:rPr>
              <a:t>Le droit d’entrée : pas-de-porte et droit au bail.</a:t>
            </a:r>
          </a:p>
          <a:p>
            <a:pPr marL="171450" lvl="0" indent="-171450">
              <a:buFont typeface="Arial" panose="020B0604020202020204" pitchFamily="34" charset="0"/>
              <a:buChar char="•"/>
            </a:pPr>
            <a:r>
              <a:rPr lang="fr-FR" altLang="fr-FR" sz="1000" dirty="0">
                <a:ea typeface="Calibri" pitchFamily="34" charset="0"/>
              </a:rPr>
              <a:t>Le loyer, sa détermination, sa révision, son déplafonnement.</a:t>
            </a:r>
          </a:p>
          <a:p>
            <a:pPr marL="171450" lvl="0" indent="-171450">
              <a:buFont typeface="Arial" panose="020B0604020202020204" pitchFamily="34" charset="0"/>
              <a:buChar char="•"/>
            </a:pPr>
            <a:r>
              <a:rPr lang="fr-FR" altLang="fr-FR" sz="1000" dirty="0">
                <a:ea typeface="Calibri" pitchFamily="34" charset="0"/>
              </a:rPr>
              <a:t>Les charges et travaux : la nouvelle répartition des obligations bailleur-preneur.</a:t>
            </a:r>
          </a:p>
          <a:p>
            <a:pPr marL="171450" lvl="0" indent="-171450">
              <a:buFont typeface="Arial" panose="020B0604020202020204" pitchFamily="34" charset="0"/>
              <a:buChar char="•"/>
            </a:pP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6646750-A273-ECC3-8C03-76C8B62567A9}"/>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91F0951-7C27-C7B0-BCC6-6DF7628DCA1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40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16</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15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 BAUX COMMERCIAUX : CADRE REGLEMENTAIRE</a:t>
            </a:r>
          </a:p>
          <a:p>
            <a:pPr lvl="0"/>
            <a:r>
              <a:rPr lang="fr-FR" altLang="fr-FR" sz="1400" b="1" dirty="0">
                <a:solidFill>
                  <a:srgbClr val="DABF3B"/>
                </a:solidFill>
                <a:ea typeface="Calibri" pitchFamily="34" charset="0"/>
              </a:rPr>
              <a:t>A JOUR DE LA LOI PINEL- JOUR 2</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Assimiler les fondamentaux en matière de baux commerciaux.</a:t>
            </a:r>
          </a:p>
          <a:p>
            <a:pPr marL="171450" lvl="0" indent="-171450">
              <a:buFont typeface="Arial" panose="020B0604020202020204" pitchFamily="34" charset="0"/>
              <a:buChar char="•"/>
            </a:pPr>
            <a:r>
              <a:rPr lang="fr-FR" altLang="fr-FR" sz="1000" dirty="0">
                <a:ea typeface="Calibri" pitchFamily="34" charset="0"/>
              </a:rPr>
              <a:t>Comprendre les enjeux et être capable de conseiller les clients sur le bail commercial.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r>
              <a:rPr lang="fr-FR" altLang="fr-FR" sz="1000" dirty="0">
                <a:ea typeface="Calibri" pitchFamily="34" charset="0"/>
              </a:rPr>
              <a:t>La destination du bail, déspécialisation partielle et </a:t>
            </a:r>
            <a:r>
              <a:rPr lang="fr-FR" altLang="fr-FR" sz="1000" dirty="0" err="1">
                <a:ea typeface="Calibri" pitchFamily="34" charset="0"/>
              </a:rPr>
              <a:t>pleinière</a:t>
            </a:r>
            <a:r>
              <a:rPr lang="fr-FR" altLang="fr-FR" sz="1000" dirty="0">
                <a:ea typeface="Calibri" pitchFamily="34" charset="0"/>
              </a:rPr>
              <a:t>.</a:t>
            </a:r>
          </a:p>
          <a:p>
            <a:pPr marL="171450" lvl="0" indent="-171450">
              <a:buFont typeface="Arial" panose="020B0604020202020204" pitchFamily="34" charset="0"/>
              <a:buChar char="•"/>
            </a:pPr>
            <a:r>
              <a:rPr lang="fr-FR" altLang="fr-FR" sz="1000" dirty="0">
                <a:ea typeface="Calibri" pitchFamily="34" charset="0"/>
              </a:rPr>
              <a:t>La durée du bail, son renouvellement.</a:t>
            </a:r>
          </a:p>
          <a:p>
            <a:pPr marL="171450" lvl="0" indent="-171450">
              <a:buFont typeface="Arial" panose="020B0604020202020204" pitchFamily="34" charset="0"/>
              <a:buChar char="•"/>
            </a:pPr>
            <a:r>
              <a:rPr lang="fr-FR" altLang="fr-FR" sz="1000" dirty="0">
                <a:ea typeface="Calibri" pitchFamily="34" charset="0"/>
              </a:rPr>
              <a:t>La fin du bail : congé du preneur, du bailleur.</a:t>
            </a:r>
          </a:p>
          <a:p>
            <a:pPr marL="171450" lvl="0" indent="-171450">
              <a:buFont typeface="Arial" panose="020B0604020202020204" pitchFamily="34" charset="0"/>
              <a:buChar char="•"/>
            </a:pPr>
            <a:r>
              <a:rPr lang="fr-FR" altLang="fr-FR" sz="1000" dirty="0">
                <a:ea typeface="Calibri" pitchFamily="34" charset="0"/>
              </a:rPr>
              <a:t>L’indemnité d’éviction.</a:t>
            </a:r>
          </a:p>
          <a:p>
            <a:pPr marL="171450" lvl="0" indent="-171450">
              <a:buFont typeface="Arial" panose="020B0604020202020204" pitchFamily="34" charset="0"/>
              <a:buChar char="•"/>
            </a:pPr>
            <a:r>
              <a:rPr lang="fr-FR" altLang="fr-FR" sz="1000" dirty="0">
                <a:ea typeface="Calibri" pitchFamily="34" charset="0"/>
              </a:rPr>
              <a:t>Cas pratiques et mise en situation.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6646750-A273-ECC3-8C03-76C8B62567A9}"/>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91F0951-7C27-C7B0-BCC6-6DF7628DCA1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69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TRANSACTION DES BIENS IMMOBILIERS DANS L’ANCIEN </a:t>
            </a:r>
          </a:p>
        </p:txBody>
      </p:sp>
      <p:sp>
        <p:nvSpPr>
          <p:cNvPr id="9" name="Rectangle 1"/>
          <p:cNvSpPr>
            <a:spLocks noChangeArrowheads="1"/>
          </p:cNvSpPr>
          <p:nvPr/>
        </p:nvSpPr>
        <p:spPr bwMode="auto">
          <a:xfrm>
            <a:off x="491268" y="2253285"/>
            <a:ext cx="6745747"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Maîtriser les étapes importantes de la négociation immobilière.</a:t>
            </a:r>
          </a:p>
          <a:p>
            <a:pPr marL="171450" lvl="0" indent="-171450">
              <a:buFont typeface="Arial" panose="020B0604020202020204" pitchFamily="34" charset="0"/>
              <a:buChar char="•"/>
            </a:pPr>
            <a:r>
              <a:rPr lang="fr-FR" altLang="fr-FR" sz="1000" dirty="0">
                <a:ea typeface="Calibri" pitchFamily="34" charset="0"/>
              </a:rPr>
              <a:t>Savoir appréhender un bien immobilier, poser les bonnes questions.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L’approche des différents types de biens immobiliers, poser les bonnes questions, savoir demander les documents adaptés.</a:t>
            </a:r>
          </a:p>
          <a:p>
            <a:pPr marL="171450" lvl="0" indent="-171450">
              <a:buFont typeface="Arial" panose="020B0604020202020204" pitchFamily="34" charset="0"/>
              <a:buChar char="•"/>
            </a:pPr>
            <a:r>
              <a:rPr lang="fr-FR" altLang="fr-FR" sz="1000" dirty="0">
                <a:ea typeface="Calibri" pitchFamily="34" charset="0"/>
              </a:rPr>
              <a:t>L’évaluation du bien : les différentes approches du prix, expliquer votre estimation et la faire accepter par le vendeur.</a:t>
            </a:r>
          </a:p>
          <a:p>
            <a:pPr marL="171450" lvl="0" indent="-171450">
              <a:buFont typeface="Arial" panose="020B0604020202020204" pitchFamily="34" charset="0"/>
              <a:buChar char="•"/>
            </a:pPr>
            <a:r>
              <a:rPr lang="fr-FR" altLang="fr-FR" sz="1000" dirty="0">
                <a:ea typeface="Calibri" pitchFamily="34" charset="0"/>
              </a:rPr>
              <a:t>La prise du mandat : quel mandat, comprendre les différentes clauses du mandat.</a:t>
            </a:r>
          </a:p>
          <a:p>
            <a:pPr marL="171450" lvl="0" indent="-171450">
              <a:buFont typeface="Arial" panose="020B0604020202020204" pitchFamily="34" charset="0"/>
              <a:buChar char="•"/>
            </a:pPr>
            <a:r>
              <a:rPr lang="fr-FR" altLang="fr-FR" sz="1000" dirty="0">
                <a:ea typeface="Calibri" pitchFamily="34" charset="0"/>
              </a:rPr>
              <a:t>Les règles en matière de publicité.</a:t>
            </a:r>
          </a:p>
          <a:p>
            <a:pPr marL="171450" lvl="0" indent="-171450">
              <a:buFont typeface="Arial" panose="020B0604020202020204" pitchFamily="34" charset="0"/>
              <a:buChar char="•"/>
            </a:pPr>
            <a:r>
              <a:rPr lang="fr-FR" altLang="fr-FR" sz="1000" dirty="0">
                <a:ea typeface="Calibri" pitchFamily="34" charset="0"/>
              </a:rPr>
              <a:t>La visite : le bon de visite et le droit à honoraires.</a:t>
            </a:r>
          </a:p>
          <a:p>
            <a:pPr marL="171450" lvl="0" indent="-171450">
              <a:buFont typeface="Arial" panose="020B0604020202020204" pitchFamily="34" charset="0"/>
              <a:buChar char="•"/>
            </a:pPr>
            <a:r>
              <a:rPr lang="fr-FR" altLang="fr-FR" sz="1000" dirty="0">
                <a:ea typeface="Calibri" pitchFamily="34" charset="0"/>
              </a:rPr>
              <a:t>L’intention d’achat : la promesse d’achat et le compromis de vente : règles de validité, conditions suspensives,</a:t>
            </a:r>
            <a:br>
              <a:rPr lang="fr-FR" altLang="fr-FR" sz="1000" dirty="0">
                <a:ea typeface="Calibri" pitchFamily="34" charset="0"/>
              </a:rPr>
            </a:br>
            <a:r>
              <a:rPr lang="fr-FR" altLang="fr-FR" sz="1000" dirty="0">
                <a:ea typeface="Calibri" pitchFamily="34" charset="0"/>
              </a:rPr>
              <a:t>quel document signé.</a:t>
            </a:r>
          </a:p>
          <a:p>
            <a:pPr marL="171450" lvl="0" indent="-171450">
              <a:buFont typeface="Arial" panose="020B0604020202020204" pitchFamily="34" charset="0"/>
              <a:buChar char="•"/>
            </a:pPr>
            <a:r>
              <a:rPr lang="fr-FR" altLang="fr-FR" sz="1000" dirty="0">
                <a:ea typeface="Calibri" pitchFamily="34" charset="0"/>
              </a:rPr>
              <a:t>L’acte authentique chez notaire : suivi jusqu’à signature.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B45588B4-738A-0B83-0607-F488393CF09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7C631DD-E6A7-E645-B8AF-658DC1549039}"/>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35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18</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81874"/>
            <a:ext cx="6601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LA TRANSACTION DE LOCAUX PROFESSIONNELS ET COMMERCIAUX</a:t>
            </a:r>
          </a:p>
        </p:txBody>
      </p:sp>
      <p:sp>
        <p:nvSpPr>
          <p:cNvPr id="9" name="Rectangle 1"/>
          <p:cNvSpPr>
            <a:spLocks noChangeArrowheads="1"/>
          </p:cNvSpPr>
          <p:nvPr/>
        </p:nvSpPr>
        <p:spPr bwMode="auto">
          <a:xfrm>
            <a:off x="491268" y="2253285"/>
            <a:ext cx="6745747"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transaction de locaux professionnels, commerciaux.</a:t>
            </a:r>
          </a:p>
          <a:p>
            <a:pPr marL="171450" lvl="0" indent="-171450">
              <a:buFont typeface="Arial" panose="020B0604020202020204" pitchFamily="34" charset="0"/>
              <a:buChar char="•"/>
            </a:pPr>
            <a:r>
              <a:rPr lang="fr-FR" altLang="fr-FR" sz="1000" dirty="0">
                <a:ea typeface="Calibri" pitchFamily="34" charset="0"/>
              </a:rPr>
              <a:t>Etre capable de poser les bonnes questions aux clients, demander et savoir lire les documents nécessaires.</a:t>
            </a:r>
          </a:p>
          <a:p>
            <a:pPr marL="171450" lvl="0" indent="-171450">
              <a:buFont typeface="Arial" panose="020B0604020202020204" pitchFamily="34" charset="0"/>
              <a:buChar char="•"/>
            </a:pPr>
            <a:r>
              <a:rPr lang="fr-FR" altLang="fr-FR" sz="1000" dirty="0">
                <a:ea typeface="Calibri" pitchFamily="34" charset="0"/>
              </a:rPr>
              <a:t>Connaître et appliquer les méthodes d’estimation d’un bien à usage professionnel.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types de locaux à usage professionnels et commerciaux.</a:t>
            </a:r>
          </a:p>
          <a:p>
            <a:pPr marL="171450" lvl="0" indent="-171450">
              <a:buFont typeface="Arial" panose="020B0604020202020204" pitchFamily="34" charset="0"/>
              <a:buChar char="•"/>
            </a:pPr>
            <a:r>
              <a:rPr lang="fr-FR" altLang="fr-FR" sz="1000" dirty="0">
                <a:ea typeface="Calibri" pitchFamily="34" charset="0"/>
              </a:rPr>
              <a:t>Les autorisations nécessaires préalables.</a:t>
            </a:r>
          </a:p>
          <a:p>
            <a:pPr marL="171450" lvl="0" indent="-171450">
              <a:buFont typeface="Arial" panose="020B0604020202020204" pitchFamily="34" charset="0"/>
              <a:buChar char="•"/>
            </a:pPr>
            <a:r>
              <a:rPr lang="fr-FR" altLang="fr-FR" sz="1000" dirty="0">
                <a:ea typeface="Calibri" pitchFamily="34" charset="0"/>
              </a:rPr>
              <a:t>La vente des murs : quelles informations vérifier ? </a:t>
            </a:r>
          </a:p>
          <a:p>
            <a:pPr marL="171450" lvl="0" indent="-171450">
              <a:buFont typeface="Arial" panose="020B0604020202020204" pitchFamily="34" charset="0"/>
              <a:buChar char="•"/>
            </a:pPr>
            <a:r>
              <a:rPr lang="fr-FR" altLang="fr-FR" sz="1000" dirty="0">
                <a:ea typeface="Calibri" pitchFamily="34" charset="0"/>
              </a:rPr>
              <a:t>L’estimation des locaux professionnels, murs : méthodes et exemples</a:t>
            </a: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8D7E2CAC-ECF0-CCE8-A8A9-3D80CE5D8E3C}"/>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756959D-98D3-4BFE-E336-FE599397D64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71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19</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81874"/>
            <a:ext cx="6601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LA CESSION DES FONDS DE COMMERCE</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cession de fonds de commerce.</a:t>
            </a:r>
          </a:p>
          <a:p>
            <a:pPr marL="171450" lvl="0" indent="-171450">
              <a:buFont typeface="Arial" panose="020B0604020202020204" pitchFamily="34" charset="0"/>
              <a:buChar char="•"/>
            </a:pPr>
            <a:r>
              <a:rPr lang="fr-FR" altLang="fr-FR" sz="1000" dirty="0">
                <a:ea typeface="Calibri" pitchFamily="34" charset="0"/>
              </a:rPr>
              <a:t>Etre capable de poser les bonnes questions aux clients, demander et savoir lire les documents nécessaires.</a:t>
            </a:r>
          </a:p>
          <a:p>
            <a:pPr marL="171450" lvl="0" indent="-171450">
              <a:buFont typeface="Arial" panose="020B0604020202020204" pitchFamily="34" charset="0"/>
              <a:buChar char="•"/>
            </a:pPr>
            <a:r>
              <a:rPr lang="fr-FR" altLang="fr-FR" sz="1000" dirty="0">
                <a:ea typeface="Calibri" pitchFamily="34" charset="0"/>
              </a:rPr>
              <a:t>Connaître et appliquer les méthodes d’estimation d’un fonds de commerce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éléments incorporels et corporels du fonds de commerce</a:t>
            </a:r>
          </a:p>
          <a:p>
            <a:pPr marL="171450" lvl="0" indent="-171450">
              <a:buFont typeface="Arial" panose="020B0604020202020204" pitchFamily="34" charset="0"/>
              <a:buChar char="•"/>
            </a:pPr>
            <a:r>
              <a:rPr lang="fr-FR" altLang="fr-FR" sz="1000" dirty="0">
                <a:ea typeface="Calibri" pitchFamily="34" charset="0"/>
              </a:rPr>
              <a:t>Identifier les informations valorisant le fonds de commerce : éléments comptables, éléments liés à l’activité</a:t>
            </a:r>
          </a:p>
          <a:p>
            <a:pPr marL="171450" lvl="0" indent="-171450">
              <a:buFont typeface="Arial" panose="020B0604020202020204" pitchFamily="34" charset="0"/>
              <a:buChar char="•"/>
            </a:pPr>
            <a:r>
              <a:rPr lang="fr-FR" altLang="fr-FR" sz="1000" dirty="0">
                <a:ea typeface="Calibri" pitchFamily="34" charset="0"/>
              </a:rPr>
              <a:t>Les méthodes de valorisation du fonds de commerce</a:t>
            </a:r>
          </a:p>
          <a:p>
            <a:pPr marL="171450" lvl="0" indent="-171450">
              <a:buFont typeface="Arial" panose="020B0604020202020204" pitchFamily="34" charset="0"/>
              <a:buChar char="•"/>
            </a:pPr>
            <a:r>
              <a:rPr lang="fr-FR" altLang="fr-FR" sz="1000" dirty="0">
                <a:ea typeface="Calibri" pitchFamily="34" charset="0"/>
              </a:rPr>
              <a:t>L’estimation des locaux professionnels, murs et fonds de commerce.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C2518157-F507-60EF-1659-3D39B4C7217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4337B74-9EE7-F1C7-B82D-D20F339833E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4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52239" y="1170237"/>
            <a:ext cx="7056784" cy="3600400"/>
          </a:xfrm>
          <a:prstGeom prst="rect">
            <a:avLst/>
          </a:prstGeom>
        </p:spPr>
      </p:pic>
      <p:sp>
        <p:nvSpPr>
          <p:cNvPr id="11" name="Zone de texte 8"/>
          <p:cNvSpPr txBox="1"/>
          <p:nvPr/>
        </p:nvSpPr>
        <p:spPr>
          <a:xfrm>
            <a:off x="180231" y="4770637"/>
            <a:ext cx="2858135" cy="2311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900" i="1" dirty="0">
                <a:effectLst/>
                <a:latin typeface="Arial" panose="020B0604020202020204" pitchFamily="34" charset="0"/>
                <a:ea typeface="Calibri"/>
                <a:cs typeface="Arial" panose="020B0604020202020204" pitchFamily="34" charset="0"/>
              </a:rPr>
              <a:t>Crédit photos Art et Lumières</a:t>
            </a:r>
            <a:endParaRPr lang="fr-FR" sz="1200" dirty="0">
              <a:effectLst/>
              <a:latin typeface="Arial" panose="020B0604020202020204" pitchFamily="34" charset="0"/>
              <a:ea typeface="Calibri"/>
              <a:cs typeface="Arial" panose="020B0604020202020204" pitchFamily="34" charset="0"/>
            </a:endParaRPr>
          </a:p>
        </p:txBody>
      </p:sp>
      <p:sp>
        <p:nvSpPr>
          <p:cNvPr id="12" name="Titre 1"/>
          <p:cNvSpPr txBox="1">
            <a:spLocks/>
          </p:cNvSpPr>
          <p:nvPr/>
        </p:nvSpPr>
        <p:spPr>
          <a:xfrm>
            <a:off x="252239" y="5030222"/>
            <a:ext cx="7079877" cy="488940"/>
          </a:xfrm>
          <a:prstGeom prst="rect">
            <a:avLst/>
          </a:prstGeom>
          <a:solidFill>
            <a:srgbClr val="DABF3B"/>
          </a:solidFill>
        </p:spPr>
        <p:txBody>
          <a:bodyPr vert="horz" lIns="180000" tIns="180000" rIns="180000" bIns="180000" rtlCol="0" anchor="t" anchorCtr="0">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73636" y="5063656"/>
            <a:ext cx="8425383"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800" b="1" dirty="0">
                <a:solidFill>
                  <a:schemeClr val="bg1"/>
                </a:solidFill>
                <a:ea typeface="Calibri" pitchFamily="34" charset="0"/>
              </a:rPr>
              <a:t>Conçu spécifiquement pour répondre à vos besoins de formation, notre programme reprend les différentes activités de l'immobilier : </a:t>
            </a:r>
            <a:br>
              <a:rPr lang="fr-FR" altLang="fr-FR" sz="800" b="1" dirty="0">
                <a:solidFill>
                  <a:schemeClr val="bg1"/>
                </a:solidFill>
                <a:ea typeface="Calibri" pitchFamily="34" charset="0"/>
              </a:rPr>
            </a:br>
            <a:r>
              <a:rPr lang="fr-FR" altLang="fr-FR" sz="800" b="1" dirty="0">
                <a:solidFill>
                  <a:schemeClr val="bg1"/>
                </a:solidFill>
                <a:ea typeface="Calibri" pitchFamily="34" charset="0"/>
              </a:rPr>
              <a:t>gestion locative, transaction immobilière, syndic de copropriété. Les programmes sont mis à jour en fonction des évolutions légales</a:t>
            </a:r>
            <a:br>
              <a:rPr lang="fr-FR" altLang="fr-FR" sz="800" b="1" dirty="0">
                <a:solidFill>
                  <a:schemeClr val="bg1"/>
                </a:solidFill>
                <a:ea typeface="Calibri" pitchFamily="34" charset="0"/>
              </a:rPr>
            </a:br>
            <a:r>
              <a:rPr lang="fr-FR" altLang="fr-FR" sz="800" b="1" dirty="0">
                <a:solidFill>
                  <a:schemeClr val="bg1"/>
                </a:solidFill>
                <a:ea typeface="Calibri" pitchFamily="34" charset="0"/>
              </a:rPr>
              <a:t>et réglementaires. Les outils et moyens pédagogiques sont également adaptés en fonction du niveau de chacun de vos collaborateurs.</a:t>
            </a:r>
          </a:p>
          <a:p>
            <a:pPr lvl="0"/>
            <a:endParaRPr lang="fr-FR" altLang="fr-FR" sz="800" b="1" dirty="0">
              <a:solidFill>
                <a:srgbClr val="006577"/>
              </a:solidFill>
              <a:ea typeface="Calibri" pitchFamily="34" charset="0"/>
            </a:endParaRPr>
          </a:p>
          <a:p>
            <a:pPr lvl="0"/>
            <a:endParaRPr lang="fr-FR" altLang="fr-FR" sz="800" b="1" dirty="0">
              <a:solidFill>
                <a:srgbClr val="006577"/>
              </a:solidFill>
              <a:ea typeface="Calibri" pitchFamily="34" charset="0"/>
            </a:endParaRPr>
          </a:p>
          <a:p>
            <a:pPr lvl="0"/>
            <a:r>
              <a:rPr lang="fr-FR" altLang="fr-FR" sz="800" b="1" dirty="0">
                <a:solidFill>
                  <a:srgbClr val="006577"/>
                </a:solidFill>
                <a:ea typeface="Calibri" pitchFamily="34" charset="0"/>
              </a:rPr>
              <a:t> </a:t>
            </a:r>
            <a:endParaRPr lang="fr-FR" altLang="fr-FR" sz="800" b="1" dirty="0">
              <a:solidFill>
                <a:schemeClr val="bg1"/>
              </a:solidFill>
              <a:ea typeface="Calibri" pitchFamily="34" charset="0"/>
            </a:endParaRPr>
          </a:p>
          <a:p>
            <a:pPr lvl="0"/>
            <a:r>
              <a:rPr lang="fr-FR" altLang="fr-FR" sz="800" b="1" dirty="0">
                <a:ea typeface="Calibri" pitchFamily="34" charset="0"/>
              </a:rPr>
              <a:t>PRESENTATION		3</a:t>
            </a:r>
          </a:p>
          <a:p>
            <a:pPr lvl="0"/>
            <a:endParaRPr lang="fr-FR" altLang="fr-FR" sz="800" b="1" dirty="0">
              <a:ea typeface="Calibri" pitchFamily="34" charset="0"/>
            </a:endParaRPr>
          </a:p>
          <a:p>
            <a:pPr lvl="0"/>
            <a:r>
              <a:rPr lang="fr-FR" altLang="fr-FR" sz="800" b="1" dirty="0">
                <a:ea typeface="Calibri" pitchFamily="34" charset="0"/>
              </a:rPr>
              <a:t>DEONTOLOGIE - Le métier de l’agent immobilier : 2 heures au moins obligatoire</a:t>
            </a:r>
            <a:r>
              <a:rPr lang="fr-FR" altLang="fr-FR" sz="800" dirty="0">
                <a:ea typeface="Calibri" pitchFamily="34" charset="0"/>
              </a:rPr>
              <a:t>		</a:t>
            </a:r>
            <a:r>
              <a:rPr lang="fr-FR" altLang="fr-FR" sz="800" b="1" dirty="0">
                <a:ea typeface="Calibri" pitchFamily="34" charset="0"/>
              </a:rPr>
              <a:t>5</a:t>
            </a:r>
          </a:p>
          <a:p>
            <a:pPr marL="171450" lvl="0" indent="-171450">
              <a:buFont typeface="Arial" panose="020B0604020202020204" pitchFamily="34" charset="0"/>
              <a:buChar char="•"/>
            </a:pPr>
            <a:r>
              <a:rPr lang="fr-FR" altLang="fr-FR" sz="800" dirty="0">
                <a:ea typeface="Calibri" pitchFamily="34" charset="0"/>
                <a:hlinkClick r:id="rId5" action="ppaction://hlinksldjump">
                  <a:extLst>
                    <a:ext uri="{A12FA001-AC4F-418D-AE19-62706E023703}">
                      <ahyp:hlinkClr xmlns:ahyp="http://schemas.microsoft.com/office/drawing/2018/hyperlinkcolor" val="tx"/>
                    </a:ext>
                  </a:extLst>
                </a:hlinkClick>
              </a:rPr>
              <a:t>LE METIER DE L’AGENT IMMOBILIER : le respect du code de déontologie, la prise de mandat		5</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6" action="ppaction://hlinksldjump">
                  <a:extLst>
                    <a:ext uri="{A12FA001-AC4F-418D-AE19-62706E023703}">
                      <ahyp:hlinkClr xmlns:ahyp="http://schemas.microsoft.com/office/drawing/2018/hyperlinkcolor" val="tx"/>
                    </a:ext>
                  </a:extLst>
                </a:hlinkClick>
              </a:rPr>
              <a:t>TRACFIN : la responsabilité de l’agent immobilier en matière de lutte contre le blanchiment d’argent		6</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7" action="ppaction://hlinksldjump">
                  <a:extLst>
                    <a:ext uri="{A12FA001-AC4F-418D-AE19-62706E023703}">
                      <ahyp:hlinkClr xmlns:ahyp="http://schemas.microsoft.com/office/drawing/2018/hyperlinkcolor" val="tx"/>
                    </a:ext>
                  </a:extLst>
                </a:hlinkClick>
              </a:rPr>
              <a:t>RGPD : règlement Général de la Protection des Données et la responsabilité de l’agent immobilier​		7</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8" action="ppaction://hlinksldjump">
                  <a:extLst>
                    <a:ext uri="{A12FA001-AC4F-418D-AE19-62706E023703}">
                      <ahyp:hlinkClr xmlns:ahyp="http://schemas.microsoft.com/office/drawing/2018/hyperlinkcolor" val="tx"/>
                    </a:ext>
                  </a:extLst>
                </a:hlinkClick>
              </a:rPr>
              <a:t>NON-DISCRIMINATION A L’ACCES AU LOGEMENT : + 2 heures obligatoires		8</a:t>
            </a:r>
            <a:endParaRPr lang="fr-FR" altLang="fr-FR" sz="800" dirty="0">
              <a:ea typeface="Calibri" pitchFamily="34" charset="0"/>
            </a:endParaRPr>
          </a:p>
          <a:p>
            <a:pPr lvl="0"/>
            <a:endParaRPr lang="fr-FR" altLang="fr-FR" sz="800" dirty="0">
              <a:ea typeface="Calibri" pitchFamily="34" charset="0"/>
            </a:endParaRPr>
          </a:p>
          <a:p>
            <a:pPr lvl="0"/>
            <a:r>
              <a:rPr lang="fr-FR" altLang="fr-FR" sz="800" b="1" dirty="0">
                <a:ea typeface="Calibri" pitchFamily="34" charset="0"/>
              </a:rPr>
              <a:t>GESTION LOCATIVE - Les baux d’habitation et commerciaux</a:t>
            </a:r>
            <a:r>
              <a:rPr lang="fr-FR" altLang="fr-FR" sz="800" dirty="0">
                <a:ea typeface="Calibri" pitchFamily="34" charset="0"/>
              </a:rPr>
              <a:t>		</a:t>
            </a:r>
            <a:r>
              <a:rPr lang="fr-FR" altLang="fr-FR" sz="800" b="1" dirty="0">
                <a:ea typeface="Calibri" pitchFamily="34" charset="0"/>
              </a:rPr>
              <a:t>9</a:t>
            </a:r>
          </a:p>
          <a:p>
            <a:pPr marL="171450" lvl="0" indent="-171450">
              <a:buFont typeface="Arial" panose="020B0604020202020204" pitchFamily="34" charset="0"/>
              <a:buChar char="•"/>
            </a:pPr>
            <a:r>
              <a:rPr lang="fr-FR" altLang="fr-FR" sz="800" dirty="0">
                <a:ea typeface="Calibri" pitchFamily="34" charset="0"/>
                <a:hlinkClick r:id="rId9" action="ppaction://hlinksldjump">
                  <a:extLst>
                    <a:ext uri="{A12FA001-AC4F-418D-AE19-62706E023703}">
                      <ahyp:hlinkClr xmlns:ahyp="http://schemas.microsoft.com/office/drawing/2018/hyperlinkcolor" val="tx"/>
                    </a:ext>
                  </a:extLst>
                </a:hlinkClick>
              </a:rPr>
              <a:t>LOI ELAN et LOI ALUR : nouveautés et points actualité		9</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0" action="ppaction://hlinksldjump">
                  <a:extLst>
                    <a:ext uri="{A12FA001-AC4F-418D-AE19-62706E023703}">
                      <ahyp:hlinkClr xmlns:ahyp="http://schemas.microsoft.com/office/drawing/2018/hyperlinkcolor" val="tx"/>
                    </a:ext>
                  </a:extLst>
                </a:hlinkClick>
              </a:rPr>
              <a:t>LE BAIL D’HABITATION DANS LE VIDE : à jour des lois ALUR et ELAN		11</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1" action="ppaction://hlinksldjump">
                  <a:extLst>
                    <a:ext uri="{A12FA001-AC4F-418D-AE19-62706E023703}">
                      <ahyp:hlinkClr xmlns:ahyp="http://schemas.microsoft.com/office/drawing/2018/hyperlinkcolor" val="tx"/>
                    </a:ext>
                  </a:extLst>
                </a:hlinkClick>
              </a:rPr>
              <a:t>LE BAIL D’HABITATION MEUBLEE : à jour des lois ALUR et ELAN 		12</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2" action="ppaction://hlinksldjump">
                  <a:extLst>
                    <a:ext uri="{A12FA001-AC4F-418D-AE19-62706E023703}">
                      <ahyp:hlinkClr xmlns:ahyp="http://schemas.microsoft.com/office/drawing/2018/hyperlinkcolor" val="tx"/>
                    </a:ext>
                  </a:extLst>
                </a:hlinkClick>
              </a:rPr>
              <a:t>LA LOCATION SAISONNIÈRE : à jour des dernières réglementations sur la pratique du "</a:t>
            </a:r>
            <a:r>
              <a:rPr lang="fr-FR" altLang="fr-FR" sz="800" dirty="0" err="1">
                <a:ea typeface="Calibri" pitchFamily="34" charset="0"/>
                <a:hlinkClick r:id="rId12" action="ppaction://hlinksldjump">
                  <a:extLst>
                    <a:ext uri="{A12FA001-AC4F-418D-AE19-62706E023703}">
                      <ahyp:hlinkClr xmlns:ahyp="http://schemas.microsoft.com/office/drawing/2018/hyperlinkcolor" val="tx"/>
                    </a:ext>
                  </a:extLst>
                </a:hlinkClick>
              </a:rPr>
              <a:t>Airbnb</a:t>
            </a:r>
            <a:r>
              <a:rPr lang="fr-FR" altLang="fr-FR" sz="800" dirty="0">
                <a:ea typeface="Calibri" pitchFamily="34" charset="0"/>
                <a:hlinkClick r:id="rId12" action="ppaction://hlinksldjump">
                  <a:extLst>
                    <a:ext uri="{A12FA001-AC4F-418D-AE19-62706E023703}">
                      <ahyp:hlinkClr xmlns:ahyp="http://schemas.microsoft.com/office/drawing/2018/hyperlinkcolor" val="tx"/>
                    </a:ext>
                  </a:extLst>
                </a:hlinkClick>
              </a:rPr>
              <a:t>" 		13</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3" action="ppaction://hlinksldjump">
                  <a:extLst>
                    <a:ext uri="{A12FA001-AC4F-418D-AE19-62706E023703}">
                      <ahyp:hlinkClr xmlns:ahyp="http://schemas.microsoft.com/office/drawing/2018/hyperlinkcolor" val="tx"/>
                    </a:ext>
                  </a:extLst>
                </a:hlinkClick>
              </a:rPr>
              <a:t>LES BAUX COMMERCIAUX : à jour de la loi PINEL		14</a:t>
            </a:r>
            <a:endParaRPr lang="fr-FR" altLang="fr-FR" sz="800" dirty="0">
              <a:ea typeface="Calibri" pitchFamily="34" charset="0"/>
            </a:endParaRPr>
          </a:p>
          <a:p>
            <a:pPr lvl="0"/>
            <a:endParaRPr lang="fr-FR" altLang="fr-FR" sz="800" dirty="0">
              <a:ea typeface="Calibri" pitchFamily="34" charset="0"/>
            </a:endParaRPr>
          </a:p>
          <a:p>
            <a:pPr lvl="0"/>
            <a:r>
              <a:rPr lang="fr-FR" altLang="fr-FR" sz="800" b="1" dirty="0">
                <a:ea typeface="Calibri" pitchFamily="34" charset="0"/>
              </a:rPr>
              <a:t>TRANSACTION IMMOBILIERE - Toutes les étapes de la transaction</a:t>
            </a:r>
            <a:r>
              <a:rPr lang="fr-FR" altLang="fr-FR" sz="800" dirty="0">
                <a:ea typeface="Calibri" pitchFamily="34" charset="0"/>
              </a:rPr>
              <a:t>		</a:t>
            </a:r>
            <a:r>
              <a:rPr lang="fr-FR" altLang="fr-FR" sz="800" b="1" dirty="0">
                <a:ea typeface="Calibri" pitchFamily="34" charset="0"/>
              </a:rPr>
              <a:t>15</a:t>
            </a:r>
          </a:p>
          <a:p>
            <a:pPr marL="171450" lvl="0" indent="-171450">
              <a:buFont typeface="Arial" panose="020B0604020202020204" pitchFamily="34" charset="0"/>
              <a:buChar char="•"/>
            </a:pPr>
            <a:r>
              <a:rPr lang="fr-FR" altLang="fr-FR" sz="800" dirty="0">
                <a:ea typeface="Calibri" pitchFamily="34" charset="0"/>
                <a:hlinkClick r:id="rId14" action="ppaction://hlinksldjump">
                  <a:extLst>
                    <a:ext uri="{A12FA001-AC4F-418D-AE19-62706E023703}">
                      <ahyp:hlinkClr xmlns:ahyp="http://schemas.microsoft.com/office/drawing/2018/hyperlinkcolor" val="tx"/>
                    </a:ext>
                  </a:extLst>
                </a:hlinkClick>
              </a:rPr>
              <a:t>LA TRANSACTION DES BIENS IMMOBILIERS DANS L’ANCIEN		15</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5" action="ppaction://hlinksldjump">
                  <a:extLst>
                    <a:ext uri="{A12FA001-AC4F-418D-AE19-62706E023703}">
                      <ahyp:hlinkClr xmlns:ahyp="http://schemas.microsoft.com/office/drawing/2018/hyperlinkcolor" val="tx"/>
                    </a:ext>
                  </a:extLst>
                </a:hlinkClick>
              </a:rPr>
              <a:t>LA TRANSACTION DE LOCAUX PROFESSIONNELS ET COMMERCIAUX		16</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6" action="ppaction://hlinksldjump">
                  <a:extLst>
                    <a:ext uri="{A12FA001-AC4F-418D-AE19-62706E023703}">
                      <ahyp:hlinkClr xmlns:ahyp="http://schemas.microsoft.com/office/drawing/2018/hyperlinkcolor" val="tx"/>
                    </a:ext>
                  </a:extLst>
                </a:hlinkClick>
              </a:rPr>
              <a:t>LA CESSION DES FONDS DE </a:t>
            </a:r>
            <a:r>
              <a:rPr lang="fr-FR" altLang="fr-FR" sz="800" u="sng" dirty="0">
                <a:ea typeface="Calibri" pitchFamily="34" charset="0"/>
                <a:hlinkClick r:id="rId16" action="ppaction://hlinksldjump">
                  <a:extLst>
                    <a:ext uri="{A12FA001-AC4F-418D-AE19-62706E023703}">
                      <ahyp:hlinkClr xmlns:ahyp="http://schemas.microsoft.com/office/drawing/2018/hyperlinkcolor" val="tx"/>
                    </a:ext>
                  </a:extLst>
                </a:hlinkClick>
              </a:rPr>
              <a:t>COMMERCE </a:t>
            </a:r>
            <a:r>
              <a:rPr lang="fr-FR" altLang="fr-FR" sz="800" u="sng" dirty="0">
                <a:ea typeface="Calibri" pitchFamily="34" charset="0"/>
              </a:rPr>
              <a:t>                                                                                                                                                  17</a:t>
            </a:r>
          </a:p>
          <a:p>
            <a:pPr marL="171450" indent="-171450">
              <a:buFont typeface="Arial" panose="020B0604020202020204" pitchFamily="34" charset="0"/>
              <a:buChar char="•"/>
            </a:pPr>
            <a:r>
              <a:rPr lang="fr-FR" altLang="fr-FR" sz="800" dirty="0">
                <a:ea typeface="Calibri" pitchFamily="34" charset="0"/>
                <a:hlinkClick r:id="rId17" action="ppaction://hlinksldjump">
                  <a:extLst>
                    <a:ext uri="{A12FA001-AC4F-418D-AE19-62706E023703}">
                      <ahyp:hlinkClr xmlns:ahyp="http://schemas.microsoft.com/office/drawing/2018/hyperlinkcolor" val="tx"/>
                    </a:ext>
                  </a:extLst>
                </a:hlinkClick>
              </a:rPr>
              <a:t>LA VEFA : l’achat dans le neuf		1</a:t>
            </a:r>
            <a:r>
              <a:rPr lang="fr-FR" altLang="fr-FR" sz="800" dirty="0">
                <a:ea typeface="Calibri" pitchFamily="34" charset="0"/>
              </a:rPr>
              <a:t>8</a:t>
            </a:r>
          </a:p>
          <a:p>
            <a:pPr marL="171450" lvl="0" indent="-171450">
              <a:buFont typeface="Arial" panose="020B0604020202020204" pitchFamily="34" charset="0"/>
              <a:buChar char="•"/>
            </a:pPr>
            <a:r>
              <a:rPr lang="fr-FR" altLang="fr-FR" sz="800" dirty="0">
                <a:ea typeface="Calibri" pitchFamily="34" charset="0"/>
                <a:hlinkClick r:id="rId18" action="ppaction://hlinksldjump">
                  <a:extLst>
                    <a:ext uri="{A12FA001-AC4F-418D-AE19-62706E023703}">
                      <ahyp:hlinkClr xmlns:ahyp="http://schemas.microsoft.com/office/drawing/2018/hyperlinkcolor" val="tx"/>
                    </a:ext>
                  </a:extLst>
                </a:hlinkClick>
              </a:rPr>
              <a:t>LES FONDAMENTAUX DE LA PROSPECTION IMMOBILIERE		19</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9" action="ppaction://hlinksldjump">
                  <a:extLst>
                    <a:ext uri="{A12FA001-AC4F-418D-AE19-62706E023703}">
                      <ahyp:hlinkClr xmlns:ahyp="http://schemas.microsoft.com/office/drawing/2018/hyperlinkcolor" val="tx"/>
                    </a:ext>
                  </a:extLst>
                </a:hlinkClick>
              </a:rPr>
              <a:t>L’ESTIMATION DE BIENS IMMOBILIERS D’HABITATION		20</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0" action="ppaction://hlinksldjump">
                  <a:extLst>
                    <a:ext uri="{A12FA001-AC4F-418D-AE19-62706E023703}">
                      <ahyp:hlinkClr xmlns:ahyp="http://schemas.microsoft.com/office/drawing/2018/hyperlinkcolor" val="tx"/>
                    </a:ext>
                  </a:extLst>
                </a:hlinkClick>
              </a:rPr>
              <a:t>L’ESTIMATION DE BIENS IMMOBILIERS PROFESSIONNELS ET COMMERCIAUX		21</a:t>
            </a:r>
            <a:endParaRPr lang="fr-FR" altLang="fr-FR" sz="800" dirty="0">
              <a:ea typeface="Calibri" pitchFamily="34" charset="0"/>
            </a:endParaRPr>
          </a:p>
          <a:p>
            <a:pPr marL="171450" lvl="0" indent="-171450">
              <a:buFont typeface="Arial" panose="020B0604020202020204" pitchFamily="34" charset="0"/>
              <a:buChar char="•"/>
            </a:pPr>
            <a:r>
              <a:rPr lang="fr-FR" altLang="fr-FR" sz="800" u="sng" dirty="0">
                <a:ea typeface="Calibri" pitchFamily="34" charset="0"/>
                <a:hlinkClick r:id="rId21" action="ppaction://hlinksldjump">
                  <a:extLst>
                    <a:ext uri="{A12FA001-AC4F-418D-AE19-62706E023703}">
                      <ahyp:hlinkClr xmlns:ahyp="http://schemas.microsoft.com/office/drawing/2018/hyperlinkcolor" val="tx"/>
                    </a:ext>
                  </a:extLst>
                </a:hlinkClick>
              </a:rPr>
              <a:t>L’ESTIMATION D’UN FONDS DE COMMERCE – DEBUTANT                                                                                                                       22</a:t>
            </a:r>
            <a:endParaRPr lang="fr-FR" altLang="fr-FR" sz="800" u="sng"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2" action="ppaction://hlinksldjump">
                  <a:extLst>
                    <a:ext uri="{A12FA001-AC4F-418D-AE19-62706E023703}">
                      <ahyp:hlinkClr xmlns:ahyp="http://schemas.microsoft.com/office/drawing/2018/hyperlinkcolor" val="tx"/>
                    </a:ext>
                  </a:extLst>
                </a:hlinkClick>
              </a:rPr>
              <a:t>LA VENTE D’UN LOT DE COPROPRIETE		23</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3" action="ppaction://hlinksldjump">
                  <a:extLst>
                    <a:ext uri="{A12FA001-AC4F-418D-AE19-62706E023703}">
                      <ahyp:hlinkClr xmlns:ahyp="http://schemas.microsoft.com/office/drawing/2018/hyperlinkcolor" val="tx"/>
                    </a:ext>
                  </a:extLst>
                </a:hlinkClick>
              </a:rPr>
              <a:t>LA VENTE D’UN LOGEMENT OCCUPE		24</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4" action="ppaction://hlinksldjump">
                  <a:extLst>
                    <a:ext uri="{A12FA001-AC4F-418D-AE19-62706E023703}">
                      <ahyp:hlinkClr xmlns:ahyp="http://schemas.microsoft.com/office/drawing/2018/hyperlinkcolor" val="tx"/>
                    </a:ext>
                  </a:extLst>
                </a:hlinkClick>
              </a:rPr>
              <a:t>LE DROIT DE L’URBANISME-LES FONDAMENTAUX		25</a:t>
            </a:r>
            <a:endParaRPr lang="fr-FR" altLang="fr-FR" sz="800" dirty="0">
              <a:ea typeface="Calibri" pitchFamily="34" charset="0"/>
            </a:endParaRPr>
          </a:p>
          <a:p>
            <a:pPr marL="171450" lvl="0" indent="-171450">
              <a:buFont typeface="Arial" panose="020B0604020202020204" pitchFamily="34" charset="0"/>
              <a:buChar char="•"/>
            </a:pPr>
            <a:r>
              <a:rPr lang="fr-FR" altLang="fr-FR" sz="800" u="sng" dirty="0">
                <a:ea typeface="Calibri" pitchFamily="34" charset="0"/>
                <a:hlinkClick r:id="rId25" action="ppaction://hlinksldjump">
                  <a:extLst>
                    <a:ext uri="{A12FA001-AC4F-418D-AE19-62706E023703}">
                      <ahyp:hlinkClr xmlns:ahyp="http://schemas.microsoft.com/office/drawing/2018/hyperlinkcolor" val="tx"/>
                    </a:ext>
                  </a:extLst>
                </a:hlinkClick>
              </a:rPr>
              <a:t>LE DROIT DE L’URBANISME ET PATRIMOINE                                                                                                                                              26</a:t>
            </a:r>
            <a:endParaRPr lang="fr-FR" altLang="fr-FR" sz="800" u="sng" dirty="0">
              <a:ea typeface="Calibri" pitchFamily="34" charset="0"/>
            </a:endParaRPr>
          </a:p>
          <a:p>
            <a:pPr marL="171450" lvl="0" indent="-171450">
              <a:buFont typeface="Arial" panose="020B0604020202020204" pitchFamily="34" charset="0"/>
              <a:buChar char="•"/>
            </a:pPr>
            <a:endParaRPr lang="fr-FR" altLang="fr-FR" sz="800" dirty="0">
              <a:ea typeface="Calibri" pitchFamily="34" charset="0"/>
            </a:endParaRPr>
          </a:p>
          <a:p>
            <a:pPr lvl="0"/>
            <a:r>
              <a:rPr lang="fr-FR" altLang="fr-FR" sz="800" b="1" dirty="0">
                <a:ea typeface="Calibri" pitchFamily="34" charset="0"/>
              </a:rPr>
              <a:t>LES AUTRES THEMES</a:t>
            </a:r>
            <a:r>
              <a:rPr lang="fr-FR" altLang="fr-FR" sz="800" dirty="0">
                <a:ea typeface="Calibri" pitchFamily="34" charset="0"/>
              </a:rPr>
              <a:t>	</a:t>
            </a:r>
            <a:r>
              <a:rPr lang="fr-FR" altLang="fr-FR" sz="800">
                <a:ea typeface="Calibri" pitchFamily="34" charset="0"/>
              </a:rPr>
              <a:t>	</a:t>
            </a:r>
            <a:r>
              <a:rPr lang="fr-FR" altLang="fr-FR" sz="800" b="1">
                <a:ea typeface="Calibri" pitchFamily="34" charset="0"/>
              </a:rPr>
              <a:t>27</a:t>
            </a:r>
            <a:r>
              <a:rPr lang="fr-FR" altLang="fr-FR" sz="800" dirty="0">
                <a:ea typeface="Calibri" pitchFamily="34" charset="0"/>
                <a:hlinkClick r:id="rId26" action="ppaction://hlinksldjump">
                  <a:extLst>
                    <a:ext uri="{A12FA001-AC4F-418D-AE19-62706E023703}">
                      <ahyp:hlinkClr xmlns:ahyp="http://schemas.microsoft.com/office/drawing/2018/hyperlinkcolor" val="tx"/>
                    </a:ext>
                  </a:extLst>
                </a:hlinkClick>
              </a:rPr>
              <a:t>		</a:t>
            </a:r>
            <a:r>
              <a:rPr lang="fr-FR" altLang="fr-FR" sz="800" u="sng" dirty="0">
                <a:ea typeface="Calibri" pitchFamily="34" charset="0"/>
                <a:hlinkClick r:id="rId26" action="ppaction://hlinksldjump">
                  <a:extLst>
                    <a:ext uri="{A12FA001-AC4F-418D-AE19-62706E023703}">
                      <ahyp:hlinkClr xmlns:ahyp="http://schemas.microsoft.com/office/drawing/2018/hyperlinkcolor" val="tx"/>
                    </a:ext>
                  </a:extLst>
                </a:hlinkClick>
              </a:rPr>
              <a:t>27</a:t>
            </a:r>
            <a:endParaRPr lang="fr-FR" altLang="fr-FR" sz="800" u="sng"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6" action="ppaction://hlinksldjump">
                  <a:extLst>
                    <a:ext uri="{A12FA001-AC4F-418D-AE19-62706E023703}">
                      <ahyp:hlinkClr xmlns:ahyp="http://schemas.microsoft.com/office/drawing/2018/hyperlinkcolor" val="tx"/>
                    </a:ext>
                  </a:extLst>
                </a:hlinkClick>
              </a:rPr>
              <a:t>L’ACHAT EN SCI : PATRIMOINE ET FISCALITE		28</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7" action="ppaction://hlinksldjump">
                  <a:extLst>
                    <a:ext uri="{A12FA001-AC4F-418D-AE19-62706E023703}">
                      <ahyp:hlinkClr xmlns:ahyp="http://schemas.microsoft.com/office/drawing/2018/hyperlinkcolor" val="tx"/>
                    </a:ext>
                  </a:extLst>
                </a:hlinkClick>
              </a:rPr>
              <a:t>LA DONATION –SUCCESSION  COMPRENDRE LES ENJEUX                                                                                                                     29</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8" action="ppaction://hlinksldjump">
                  <a:extLst>
                    <a:ext uri="{A12FA001-AC4F-418D-AE19-62706E023703}">
                      <ahyp:hlinkClr xmlns:ahyp="http://schemas.microsoft.com/office/drawing/2018/hyperlinkcolor" val="tx"/>
                    </a:ext>
                  </a:extLst>
                </a:hlinkClick>
              </a:rPr>
              <a:t>LA </a:t>
            </a:r>
            <a:r>
              <a:rPr lang="fr-FR" altLang="fr-FR" sz="800" u="sng" dirty="0">
                <a:ea typeface="Calibri" pitchFamily="34" charset="0"/>
                <a:hlinkClick r:id="rId28" action="ppaction://hlinksldjump">
                  <a:extLst>
                    <a:ext uri="{A12FA001-AC4F-418D-AE19-62706E023703}">
                      <ahyp:hlinkClr xmlns:ahyp="http://schemas.microsoft.com/office/drawing/2018/hyperlinkcolor" val="tx"/>
                    </a:ext>
                  </a:extLst>
                </a:hlinkClick>
              </a:rPr>
              <a:t>PLUS-VALUE D’UN BIEN IMMOBILIER  : REGLES ET CALCULS                                                                                                            30</a:t>
            </a:r>
            <a:endParaRPr lang="fr-FR" altLang="fr-FR" sz="800" u="sng"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9" action="ppaction://hlinksldjump">
                  <a:extLst>
                    <a:ext uri="{A12FA001-AC4F-418D-AE19-62706E023703}">
                      <ahyp:hlinkClr xmlns:ahyp="http://schemas.microsoft.com/office/drawing/2018/hyperlinkcolor" val="tx"/>
                    </a:ext>
                  </a:extLst>
                </a:hlinkClick>
              </a:rPr>
              <a:t>LE VIAGER : REGLEMENTATION, ESTIMATION ET CONSEQUENCES		31</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30" action="ppaction://hlinksldjump">
                  <a:extLst>
                    <a:ext uri="{A12FA001-AC4F-418D-AE19-62706E023703}">
                      <ahyp:hlinkClr xmlns:ahyp="http://schemas.microsoft.com/office/drawing/2018/hyperlinkcolor" val="tx"/>
                    </a:ext>
                  </a:extLst>
                </a:hlinkClick>
              </a:rPr>
              <a:t>REDACTION D’UN COMPROMIS                                                                                                                                                                    32</a:t>
            </a:r>
            <a:endParaRPr lang="fr-FR" altLang="fr-FR" sz="800" dirty="0">
              <a:ea typeface="Calibri" pitchFamily="34" charset="0"/>
              <a:hlinkClick r:id="rId31" action="ppaction://hlinksldjump">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fr-FR" altLang="fr-FR" sz="800" dirty="0">
                <a:ea typeface="Calibri" pitchFamily="34" charset="0"/>
                <a:hlinkClick r:id="rId32" action="ppaction://hlinksldjump">
                  <a:extLst>
                    <a:ext uri="{A12FA001-AC4F-418D-AE19-62706E023703}">
                      <ahyp:hlinkClr xmlns:ahyp="http://schemas.microsoft.com/office/drawing/2018/hyperlinkcolor" val="tx"/>
                    </a:ext>
                  </a:extLst>
                </a:hlinkClick>
              </a:rPr>
              <a:t>PHOTOS : boostez vos annonces de biens immobiliers		33</a:t>
            </a:r>
            <a:endParaRPr lang="fr-FR" altLang="fr-FR" sz="800" dirty="0">
              <a:ea typeface="Calibri" pitchFamily="34" charset="0"/>
            </a:endParaRPr>
          </a:p>
          <a:p>
            <a:pPr marL="171450" lvl="0" indent="-171450">
              <a:buFont typeface="Arial" panose="020B0604020202020204" pitchFamily="34" charset="0"/>
              <a:buChar char="•"/>
            </a:pPr>
            <a:endParaRPr lang="fr-FR" altLang="fr-FR" sz="800" dirty="0">
              <a:ea typeface="Calibri" pitchFamily="34" charset="0"/>
            </a:endParaRPr>
          </a:p>
          <a:p>
            <a:pPr lvl="0"/>
            <a:r>
              <a:rPr lang="fr-FR" altLang="fr-FR" sz="800" dirty="0">
                <a:ea typeface="Calibri" pitchFamily="34" charset="0"/>
              </a:rPr>
              <a:t>Nous pouvons également vous proposer des programmes sur mesure en fonction des besoins spécifiques de votre structure.</a:t>
            </a:r>
          </a:p>
        </p:txBody>
      </p:sp>
    </p:spTree>
    <p:extLst>
      <p:ext uri="{BB962C8B-B14F-4D97-AF65-F5344CB8AC3E}">
        <p14:creationId xmlns:p14="http://schemas.microsoft.com/office/powerpoint/2010/main" val="276595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20</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VEFA : L’ACHAT DANS LE NEUF</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maîtriser la règlementation de la vente en l’état futur d’achèvement.</a:t>
            </a:r>
          </a:p>
          <a:p>
            <a:pPr marL="171450" lvl="0" indent="-171450">
              <a:buFont typeface="Arial" panose="020B0604020202020204" pitchFamily="34" charset="0"/>
              <a:buChar char="•"/>
            </a:pPr>
            <a:r>
              <a:rPr lang="fr-FR" altLang="fr-FR" sz="1000" dirty="0">
                <a:ea typeface="Calibri" pitchFamily="34" charset="0"/>
              </a:rPr>
              <a:t>Comprendre les clauses et obligations du professionnel.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Définition, champs d’application.</a:t>
            </a:r>
          </a:p>
          <a:p>
            <a:pPr marL="171450" lvl="0" indent="-171450">
              <a:buFont typeface="Arial" panose="020B0604020202020204" pitchFamily="34" charset="0"/>
              <a:buChar char="•"/>
            </a:pPr>
            <a:r>
              <a:rPr lang="fr-FR" altLang="fr-FR" sz="1000" dirty="0">
                <a:ea typeface="Calibri" pitchFamily="34" charset="0"/>
              </a:rPr>
              <a:t>Contrat de réservation ou préliminaire.</a:t>
            </a:r>
          </a:p>
          <a:p>
            <a:pPr marL="171450" lvl="0" indent="-171450">
              <a:buFont typeface="Arial" panose="020B0604020202020204" pitchFamily="34" charset="0"/>
              <a:buChar char="•"/>
            </a:pPr>
            <a:r>
              <a:rPr lang="fr-FR" altLang="fr-FR" sz="1000" dirty="0">
                <a:ea typeface="Calibri" pitchFamily="34" charset="0"/>
              </a:rPr>
              <a:t>Contrat de vente définitif et annexes.</a:t>
            </a:r>
          </a:p>
          <a:p>
            <a:pPr marL="171450" lvl="0" indent="-171450">
              <a:buFont typeface="Arial" panose="020B0604020202020204" pitchFamily="34" charset="0"/>
              <a:buChar char="•"/>
            </a:pPr>
            <a:r>
              <a:rPr lang="fr-FR" altLang="fr-FR" sz="1000" dirty="0">
                <a:ea typeface="Calibri" pitchFamily="34" charset="0"/>
              </a:rPr>
              <a:t>Paiement et garanties.</a:t>
            </a:r>
          </a:p>
          <a:p>
            <a:pPr marL="171450" lvl="0" indent="-171450">
              <a:buFont typeface="Arial" panose="020B0604020202020204" pitchFamily="34" charset="0"/>
              <a:buChar char="•"/>
            </a:pPr>
            <a:r>
              <a:rPr lang="fr-FR" altLang="fr-FR" sz="1000" dirty="0">
                <a:ea typeface="Calibri" pitchFamily="34" charset="0"/>
              </a:rPr>
              <a:t>Achèvement, réception et livraison.</a:t>
            </a:r>
          </a:p>
          <a:p>
            <a:pPr marL="171450" lvl="0" indent="-171450">
              <a:buFont typeface="Arial" panose="020B0604020202020204" pitchFamily="34" charset="0"/>
              <a:buChar char="•"/>
            </a:pPr>
            <a:r>
              <a:rPr lang="fr-FR" altLang="fr-FR" sz="1000" dirty="0">
                <a:ea typeface="Calibri" pitchFamily="34" charset="0"/>
              </a:rPr>
              <a:t>Garanties après livraison.</a:t>
            </a:r>
          </a:p>
          <a:p>
            <a:pPr marL="171450" lvl="0" indent="-171450">
              <a:buFont typeface="Arial" panose="020B0604020202020204" pitchFamily="34" charset="0"/>
              <a:buChar char="•"/>
            </a:pPr>
            <a:r>
              <a:rPr lang="fr-FR" altLang="fr-FR" sz="1000" dirty="0">
                <a:ea typeface="Calibri" pitchFamily="34" charset="0"/>
              </a:rPr>
              <a:t>Mise en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a:t>
            </a:r>
            <a:r>
              <a:rPr lang="fr-FR" sz="1100" u="sng" dirty="0" err="1">
                <a:solidFill>
                  <a:srgbClr val="0A647A"/>
                </a:solidFill>
                <a:latin typeface="Arial" panose="020B0604020202020204" pitchFamily="34" charset="0"/>
                <a:ea typeface="Calibri"/>
                <a:cs typeface="Arial" panose="020B0604020202020204" pitchFamily="34" charset="0"/>
                <a:hlinkClick r:id="rId6"/>
              </a:rPr>
              <a:t>www.eofimmo.fr</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D3236045-BA18-5AFE-74C1-50EF03829EC4}"/>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AE3170F-0401-267E-4A5C-E971B763C20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46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21</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5"/>
            <a:ext cx="66017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ASSURANCE DOMMAGE-OUVRAGE ET GARANTIE DE PARFAIT ACHEVEMENT</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Distinguer les différentes assurances et garanties - construction</a:t>
            </a:r>
          </a:p>
          <a:p>
            <a:pPr marL="171450" lvl="0" indent="-171450">
              <a:buFont typeface="Arial" panose="020B0604020202020204" pitchFamily="34" charset="0"/>
              <a:buChar char="•"/>
            </a:pPr>
            <a:r>
              <a:rPr lang="fr-FR" altLang="fr-FR" sz="1000" dirty="0">
                <a:ea typeface="Calibri" pitchFamily="34" charset="0"/>
              </a:rPr>
              <a:t>Savoir mettre en jeu les différentes garanties.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Définition, champs d’application.</a:t>
            </a:r>
          </a:p>
          <a:p>
            <a:pPr marL="171450" lvl="0" indent="-171450">
              <a:buFont typeface="Arial" panose="020B0604020202020204" pitchFamily="34" charset="0"/>
              <a:buChar char="•"/>
            </a:pPr>
            <a:r>
              <a:rPr lang="fr-FR" altLang="fr-FR" sz="1000" dirty="0">
                <a:ea typeface="Calibri" pitchFamily="34" charset="0"/>
              </a:rPr>
              <a:t>Le point de départ des différentes garanties</a:t>
            </a:r>
          </a:p>
          <a:p>
            <a:pPr marL="171450" lvl="0" indent="-171450">
              <a:buFont typeface="Arial" panose="020B0604020202020204" pitchFamily="34" charset="0"/>
              <a:buChar char="•"/>
            </a:pPr>
            <a:r>
              <a:rPr lang="fr-FR" altLang="fr-FR" sz="1000" dirty="0">
                <a:ea typeface="Calibri" pitchFamily="34" charset="0"/>
              </a:rPr>
              <a:t>Notion d’achèvement, réception et livraison.</a:t>
            </a:r>
          </a:p>
          <a:p>
            <a:pPr marL="171450" lvl="0" indent="-171450">
              <a:buFont typeface="Arial" panose="020B0604020202020204" pitchFamily="34" charset="0"/>
              <a:buChar char="•"/>
            </a:pPr>
            <a:r>
              <a:rPr lang="fr-FR" altLang="fr-FR" sz="1000" dirty="0">
                <a:ea typeface="Calibri" pitchFamily="34" charset="0"/>
              </a:rPr>
              <a:t>Les sinistres couverts par les différentes garanties</a:t>
            </a:r>
          </a:p>
          <a:p>
            <a:pPr marL="171450" lvl="0" indent="-171450">
              <a:buFont typeface="Arial" panose="020B0604020202020204" pitchFamily="34" charset="0"/>
              <a:buChar char="•"/>
            </a:pPr>
            <a:r>
              <a:rPr lang="fr-FR" altLang="fr-FR" sz="1000" dirty="0">
                <a:ea typeface="Calibri" pitchFamily="34" charset="0"/>
              </a:rPr>
              <a:t>La mise en jeu des garanties.</a:t>
            </a:r>
          </a:p>
          <a:p>
            <a:pPr marL="171450" lvl="0" indent="-171450">
              <a:buFont typeface="Arial" panose="020B0604020202020204" pitchFamily="34" charset="0"/>
              <a:buChar char="•"/>
            </a:pPr>
            <a:r>
              <a:rPr lang="fr-FR" altLang="fr-FR" sz="1000" dirty="0">
                <a:ea typeface="Calibri" pitchFamily="34" charset="0"/>
              </a:rPr>
              <a:t>Jurisprudence et mise en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a:t>
            </a:r>
            <a:r>
              <a:rPr lang="fr-FR" sz="1100" u="sng" dirty="0" err="1">
                <a:solidFill>
                  <a:srgbClr val="0A647A"/>
                </a:solidFill>
                <a:latin typeface="Arial" panose="020B0604020202020204" pitchFamily="34" charset="0"/>
                <a:ea typeface="Calibri"/>
                <a:cs typeface="Arial" panose="020B0604020202020204" pitchFamily="34" charset="0"/>
                <a:hlinkClick r:id="rId6"/>
              </a:rPr>
              <a:t>www.eofimmo.fr</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D3236045-BA18-5AFE-74C1-50EF03829EC4}"/>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AE3170F-0401-267E-4A5C-E971B763C20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75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LES FONDAMENTAUX DE LA PROSPECTION IMMOBILIERE</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organiser sa prospection.</a:t>
            </a:r>
          </a:p>
          <a:p>
            <a:pPr marL="171450" lvl="0" indent="-171450">
              <a:buFont typeface="Arial" panose="020B0604020202020204" pitchFamily="34" charset="0"/>
              <a:buChar char="•"/>
            </a:pPr>
            <a:r>
              <a:rPr lang="fr-FR" altLang="fr-FR" sz="1000" dirty="0">
                <a:ea typeface="Calibri" pitchFamily="34" charset="0"/>
              </a:rPr>
              <a:t>Apprendre à repérer et traiter les objections.</a:t>
            </a:r>
          </a:p>
          <a:p>
            <a:pPr marL="171450" lvl="0" indent="-171450">
              <a:buFont typeface="Arial" panose="020B0604020202020204" pitchFamily="34" charset="0"/>
              <a:buChar char="•"/>
            </a:pPr>
            <a:r>
              <a:rPr lang="fr-FR" altLang="fr-FR" sz="1000" dirty="0">
                <a:ea typeface="Calibri" pitchFamily="34" charset="0"/>
              </a:rPr>
              <a:t>Apprendre à se fixer des objectifs pour obtenir des résultats.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postulat du métier sur notre secteur.</a:t>
            </a:r>
          </a:p>
          <a:p>
            <a:pPr marL="171450" lvl="0" indent="-171450">
              <a:buFont typeface="Arial" panose="020B0604020202020204" pitchFamily="34" charset="0"/>
              <a:buChar char="•"/>
            </a:pPr>
            <a:r>
              <a:rPr lang="fr-FR" altLang="fr-FR" sz="1000" dirty="0">
                <a:ea typeface="Calibri" pitchFamily="34" charset="0"/>
              </a:rPr>
              <a:t>Comment préparer sa prospection.</a:t>
            </a:r>
          </a:p>
          <a:p>
            <a:pPr marL="171450" lvl="0" indent="-171450">
              <a:buFont typeface="Arial" panose="020B0604020202020204" pitchFamily="34" charset="0"/>
              <a:buChar char="•"/>
            </a:pPr>
            <a:r>
              <a:rPr lang="fr-FR" altLang="fr-FR" sz="1000" dirty="0">
                <a:ea typeface="Calibri" pitchFamily="34" charset="0"/>
              </a:rPr>
              <a:t>Différents modes de prospection.</a:t>
            </a:r>
          </a:p>
          <a:p>
            <a:pPr marL="171450" lvl="0" indent="-171450">
              <a:buFont typeface="Arial" panose="020B0604020202020204" pitchFamily="34" charset="0"/>
              <a:buChar char="•"/>
            </a:pPr>
            <a:r>
              <a:rPr lang="fr-FR" altLang="fr-FR" sz="1000" dirty="0">
                <a:ea typeface="Calibri" pitchFamily="34" charset="0"/>
              </a:rPr>
              <a:t>Paiement et garanties.</a:t>
            </a:r>
          </a:p>
          <a:p>
            <a:pPr marL="171450" lvl="0" indent="-171450">
              <a:buFont typeface="Arial" panose="020B0604020202020204" pitchFamily="34" charset="0"/>
              <a:buChar char="•"/>
            </a:pPr>
            <a:r>
              <a:rPr lang="fr-FR" altLang="fr-FR" sz="1000" dirty="0">
                <a:ea typeface="Calibri" pitchFamily="34" charset="0"/>
              </a:rPr>
              <a:t>Obtenir un rendez-vous.</a:t>
            </a:r>
          </a:p>
          <a:p>
            <a:pPr marL="171450" lvl="0" indent="-171450">
              <a:buFont typeface="Arial" panose="020B0604020202020204" pitchFamily="34" charset="0"/>
              <a:buChar char="•"/>
            </a:pPr>
            <a:r>
              <a:rPr lang="fr-FR" altLang="fr-FR" sz="1000" dirty="0">
                <a:ea typeface="Calibri" pitchFamily="34" charset="0"/>
              </a:rPr>
              <a:t>Créer son plan de prospection.</a:t>
            </a:r>
          </a:p>
          <a:p>
            <a:pPr marL="171450" lvl="0" indent="-171450">
              <a:buFont typeface="Arial" panose="020B0604020202020204" pitchFamily="34" charset="0"/>
              <a:buChar char="•"/>
            </a:pPr>
            <a:r>
              <a:rPr lang="fr-FR" altLang="fr-FR" sz="1000" dirty="0">
                <a:ea typeface="Calibri" pitchFamily="34" charset="0"/>
              </a:rPr>
              <a:t>Mise en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F9DE427F-B66D-E397-A1E7-ACC9D66B7DD0}"/>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6E7FB6FE-DCC3-A786-BF86-2D91F5B5BB0C}"/>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21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F666-0FED-B07B-C786-F9C67E8CC28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8413D4-450B-A641-8749-DD8E82B9838C}"/>
              </a:ext>
            </a:extLst>
          </p:cNvPr>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0144DC93-5FFB-1A09-9C1E-CC88E138F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a:extLst>
              <a:ext uri="{FF2B5EF4-FFF2-40B4-BE49-F238E27FC236}">
                <a16:creationId xmlns:a16="http://schemas.microsoft.com/office/drawing/2014/main" id="{A1185991-57CA-96CC-6CFF-51B0D636F922}"/>
              </a:ext>
            </a:extLst>
          </p:cNvPr>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998A2431-F414-6323-A07D-8FE1D2117929}"/>
              </a:ext>
            </a:extLst>
          </p:cNvPr>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FAIRE VIVRE UN FICHIER PROSPECT</a:t>
            </a:r>
          </a:p>
        </p:txBody>
      </p:sp>
      <p:sp>
        <p:nvSpPr>
          <p:cNvPr id="9" name="Rectangle 1">
            <a:extLst>
              <a:ext uri="{FF2B5EF4-FFF2-40B4-BE49-F238E27FC236}">
                <a16:creationId xmlns:a16="http://schemas.microsoft.com/office/drawing/2014/main" id="{3CB071E3-59A2-955B-90F5-78E4F26EFA48}"/>
              </a:ext>
            </a:extLst>
          </p:cNvPr>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organiser sa prospection.</a:t>
            </a:r>
          </a:p>
          <a:p>
            <a:pPr marL="171450" lvl="0" indent="-171450">
              <a:buFont typeface="Arial" panose="020B0604020202020204" pitchFamily="34" charset="0"/>
              <a:buChar char="•"/>
            </a:pPr>
            <a:r>
              <a:rPr lang="fr-FR" altLang="fr-FR" sz="1000" dirty="0">
                <a:ea typeface="Calibri" pitchFamily="34" charset="0"/>
              </a:rPr>
              <a:t>Mettre en place un outil interne de prospection</a:t>
            </a:r>
          </a:p>
          <a:p>
            <a:pPr marL="171450" lvl="0" indent="-171450">
              <a:buFont typeface="Arial" panose="020B0604020202020204" pitchFamily="34" charset="0"/>
              <a:buChar char="•"/>
            </a:pPr>
            <a:r>
              <a:rPr lang="fr-FR" altLang="fr-FR" sz="1000" dirty="0">
                <a:ea typeface="Calibri" pitchFamily="34" charset="0"/>
              </a:rPr>
              <a:t>Mettre en place des méthodes de </a:t>
            </a:r>
            <a:r>
              <a:rPr lang="fr-FR" altLang="fr-FR" sz="1000">
                <a:ea typeface="Calibri" pitchFamily="34" charset="0"/>
              </a:rPr>
              <a:t>relance interne</a:t>
            </a: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r>
              <a:rPr lang="fr-FR" altLang="fr-FR" sz="1000" dirty="0">
                <a:ea typeface="Calibri" pitchFamily="34" charset="0"/>
              </a:rPr>
              <a:t>Comment organiser sa prospection.</a:t>
            </a:r>
          </a:p>
          <a:p>
            <a:pPr marL="171450" lvl="0" indent="-171450">
              <a:buFont typeface="Arial" panose="020B0604020202020204" pitchFamily="34" charset="0"/>
              <a:buChar char="•"/>
            </a:pPr>
            <a:r>
              <a:rPr lang="fr-FR" altLang="fr-FR" sz="1000" dirty="0">
                <a:ea typeface="Calibri" pitchFamily="34" charset="0"/>
              </a:rPr>
              <a:t>Différents modes de prospection.</a:t>
            </a:r>
          </a:p>
          <a:p>
            <a:pPr marL="171450" lvl="0" indent="-171450">
              <a:buFont typeface="Arial" panose="020B0604020202020204" pitchFamily="34" charset="0"/>
              <a:buChar char="•"/>
            </a:pPr>
            <a:r>
              <a:rPr lang="fr-FR" altLang="fr-FR" sz="1000" dirty="0">
                <a:ea typeface="Calibri" pitchFamily="34" charset="0"/>
              </a:rPr>
              <a:t>Créer son outil  interne de prospection et le faire vivre</a:t>
            </a:r>
          </a:p>
          <a:p>
            <a:pPr marL="171450" lvl="0" indent="-171450">
              <a:buFont typeface="Arial" panose="020B0604020202020204" pitchFamily="34" charset="0"/>
              <a:buChar char="•"/>
            </a:pPr>
            <a:r>
              <a:rPr lang="fr-FR" altLang="fr-FR" sz="1000" dirty="0">
                <a:ea typeface="Calibri" pitchFamily="34" charset="0"/>
              </a:rPr>
              <a:t>Mise en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4h00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a:extLst>
              <a:ext uri="{FF2B5EF4-FFF2-40B4-BE49-F238E27FC236}">
                <a16:creationId xmlns:a16="http://schemas.microsoft.com/office/drawing/2014/main" id="{A74F874B-7E56-C19B-E645-9C29CB0A21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a:extLst>
              <a:ext uri="{FF2B5EF4-FFF2-40B4-BE49-F238E27FC236}">
                <a16:creationId xmlns:a16="http://schemas.microsoft.com/office/drawing/2014/main" id="{7B86822C-E121-D88B-D8AA-9FD970782787}"/>
              </a:ext>
            </a:extLst>
          </p:cNvPr>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a:extLst>
              <a:ext uri="{FF2B5EF4-FFF2-40B4-BE49-F238E27FC236}">
                <a16:creationId xmlns:a16="http://schemas.microsoft.com/office/drawing/2014/main" id="{561C191A-D5F6-D8AF-8896-15B93F921272}"/>
              </a:ext>
            </a:extLst>
          </p:cNvPr>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a:extLst>
              <a:ext uri="{FF2B5EF4-FFF2-40B4-BE49-F238E27FC236}">
                <a16:creationId xmlns:a16="http://schemas.microsoft.com/office/drawing/2014/main" id="{EEAF793A-FA88-EC41-B3A6-D6EFD649ED33}"/>
              </a:ext>
            </a:extLst>
          </p:cNvPr>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2BF568E1-59EA-2799-576F-31EDB8A60863}"/>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461ED9E4-11E6-6D5A-5AC4-38FCFF00C69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676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L’ESTIMATION DE BIENS IMMOBILIERS D’HABITATION </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Savoir analyser la situation d’un bien immobilier à usage d’habitation.</a:t>
            </a:r>
          </a:p>
          <a:p>
            <a:pPr marL="171450" lvl="0" indent="-171450">
              <a:buFont typeface="Arial" panose="020B0604020202020204" pitchFamily="34" charset="0"/>
              <a:buChar char="•"/>
            </a:pPr>
            <a:r>
              <a:rPr lang="fr-FR" altLang="fr-FR" sz="1000" dirty="0">
                <a:ea typeface="Calibri" pitchFamily="34" charset="0"/>
              </a:rPr>
              <a:t>Connaître et appliquer les différentes méthodes d’estimation.</a:t>
            </a:r>
          </a:p>
          <a:p>
            <a:pPr marL="171450" lvl="0" indent="-171450">
              <a:buFont typeface="Arial" panose="020B0604020202020204" pitchFamily="34" charset="0"/>
              <a:buChar char="•"/>
            </a:pPr>
            <a:r>
              <a:rPr lang="fr-FR" altLang="fr-FR" sz="1000" dirty="0">
                <a:ea typeface="Calibri" pitchFamily="34" charset="0"/>
              </a:rPr>
              <a:t>Savoir présenter un prix, l’expliquer.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enjeux de l’estimation immobilière : loi </a:t>
            </a:r>
            <a:r>
              <a:rPr lang="fr-FR" altLang="fr-FR" sz="1000" dirty="0" err="1">
                <a:ea typeface="Calibri" pitchFamily="34" charset="0"/>
              </a:rPr>
              <a:t>Hoguet</a:t>
            </a:r>
            <a:r>
              <a:rPr lang="fr-FR" altLang="fr-FR" sz="1000" dirty="0">
                <a:ea typeface="Calibri" pitchFamily="34" charset="0"/>
              </a:rPr>
              <a:t>, code de déontologie et expertise.</a:t>
            </a:r>
          </a:p>
          <a:p>
            <a:pPr marL="171450" lvl="0" indent="-171450">
              <a:buFont typeface="Arial" panose="020B0604020202020204" pitchFamily="34" charset="0"/>
              <a:buChar char="•"/>
            </a:pPr>
            <a:r>
              <a:rPr lang="fr-FR" altLang="fr-FR" sz="1000" dirty="0">
                <a:ea typeface="Calibri" pitchFamily="34" charset="0"/>
              </a:rPr>
              <a:t>L’analyse du bien immobilier : visite, analyse de la situation globale du bien immobilier.</a:t>
            </a:r>
          </a:p>
          <a:p>
            <a:pPr marL="171450" lvl="0" indent="-171450">
              <a:buFont typeface="Arial" panose="020B0604020202020204" pitchFamily="34" charset="0"/>
              <a:buChar char="•"/>
            </a:pPr>
            <a:r>
              <a:rPr lang="fr-FR" altLang="fr-FR" sz="1000" dirty="0">
                <a:ea typeface="Calibri" pitchFamily="34" charset="0"/>
              </a:rPr>
              <a:t>Les documents et démarches nécessaires à l’estimation.</a:t>
            </a:r>
          </a:p>
          <a:p>
            <a:pPr marL="171450" lvl="0" indent="-171450">
              <a:buFont typeface="Arial" panose="020B0604020202020204" pitchFamily="34" charset="0"/>
              <a:buChar char="•"/>
            </a:pPr>
            <a:r>
              <a:rPr lang="fr-FR" altLang="fr-FR" sz="1000" dirty="0">
                <a:ea typeface="Calibri" pitchFamily="34" charset="0"/>
              </a:rPr>
              <a:t>L’étude de marché.</a:t>
            </a:r>
          </a:p>
          <a:p>
            <a:pPr marL="171450" lvl="0" indent="-171450">
              <a:buFont typeface="Arial" panose="020B0604020202020204" pitchFamily="34" charset="0"/>
              <a:buChar char="•"/>
            </a:pPr>
            <a:r>
              <a:rPr lang="fr-FR" altLang="fr-FR" sz="1000" dirty="0">
                <a:ea typeface="Calibri" pitchFamily="34" charset="0"/>
              </a:rPr>
              <a:t>Les méthodes d’estimation d’un bien d’habitation</a:t>
            </a:r>
          </a:p>
          <a:p>
            <a:pPr marL="171450" lvl="0" indent="-171450">
              <a:buFont typeface="Arial" panose="020B0604020202020204" pitchFamily="34" charset="0"/>
              <a:buChar char="•"/>
            </a:pPr>
            <a:r>
              <a:rPr lang="fr-FR" altLang="fr-FR" sz="1000" dirty="0">
                <a:ea typeface="Calibri" pitchFamily="34" charset="0"/>
              </a:rPr>
              <a:t>La rédaction du rapport, la remise ou non du document.</a:t>
            </a:r>
          </a:p>
          <a:p>
            <a:pPr marL="171450" lvl="0" indent="-171450">
              <a:buFont typeface="Arial" panose="020B0604020202020204" pitchFamily="34" charset="0"/>
              <a:buChar char="•"/>
            </a:pPr>
            <a:r>
              <a:rPr lang="fr-FR" altLang="fr-FR" sz="1000" dirty="0">
                <a:ea typeface="Calibri" pitchFamily="34" charset="0"/>
              </a:rPr>
              <a:t>Expliquer et justifier le prix.</a:t>
            </a:r>
          </a:p>
          <a:p>
            <a:pPr marL="171450" lvl="0" indent="-171450">
              <a:buFont typeface="Arial" panose="020B0604020202020204" pitchFamily="34" charset="0"/>
              <a:buChar char="•"/>
            </a:pPr>
            <a:r>
              <a:rPr lang="fr-FR" altLang="fr-FR" sz="1000" dirty="0">
                <a:ea typeface="Calibri" pitchFamily="34" charset="0"/>
              </a:rPr>
              <a:t>Les enjeux de l’estimation dans la prise de mandat.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2F989AD6-F6AE-74E2-CFB7-252813D19D22}"/>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7E626EF-C375-BE09-FD60-B8039360C54A}"/>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57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6"/>
            <a:ext cx="6601730"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L’ESTIMATION DE BIENS IMMOBILIERS PROFESSIONNELS</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ET COMMERCIAUX</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Savoir analyser la situation d’un bien immobilier à usage professionnels et commerciaux.</a:t>
            </a:r>
          </a:p>
          <a:p>
            <a:pPr marL="171450" lvl="0" indent="-171450">
              <a:buFont typeface="Arial" panose="020B0604020202020204" pitchFamily="34" charset="0"/>
              <a:buChar char="•"/>
            </a:pPr>
            <a:r>
              <a:rPr lang="fr-FR" altLang="fr-FR" sz="1000" dirty="0">
                <a:ea typeface="Calibri" pitchFamily="34" charset="0"/>
              </a:rPr>
              <a:t>Connaître et appliquer les différentes méthodes d’estimation.</a:t>
            </a:r>
          </a:p>
          <a:p>
            <a:pPr marL="171450" lvl="0" indent="-171450">
              <a:buFont typeface="Arial" panose="020B0604020202020204" pitchFamily="34" charset="0"/>
              <a:buChar char="•"/>
            </a:pPr>
            <a:r>
              <a:rPr lang="fr-FR" altLang="fr-FR" sz="1000" dirty="0">
                <a:ea typeface="Calibri" pitchFamily="34" charset="0"/>
              </a:rPr>
              <a:t>Savoir présenter un prix, l’expliquer.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enjeux de l’estimation immobilière : loi </a:t>
            </a:r>
            <a:r>
              <a:rPr lang="fr-FR" altLang="fr-FR" sz="1000" dirty="0" err="1">
                <a:ea typeface="Calibri" pitchFamily="34" charset="0"/>
              </a:rPr>
              <a:t>Hoguet</a:t>
            </a:r>
            <a:r>
              <a:rPr lang="fr-FR" altLang="fr-FR" sz="1000" dirty="0">
                <a:ea typeface="Calibri" pitchFamily="34" charset="0"/>
              </a:rPr>
              <a:t>, code de déontologie et expertise.</a:t>
            </a:r>
          </a:p>
          <a:p>
            <a:pPr marL="171450" lvl="0" indent="-171450">
              <a:buFont typeface="Arial" panose="020B0604020202020204" pitchFamily="34" charset="0"/>
              <a:buChar char="•"/>
            </a:pPr>
            <a:r>
              <a:rPr lang="fr-FR" altLang="fr-FR" sz="1000" dirty="0">
                <a:ea typeface="Calibri" pitchFamily="34" charset="0"/>
              </a:rPr>
              <a:t>L’analyse du bien immobilier : visite, analyse de la situation globale du bien immobilier.</a:t>
            </a:r>
          </a:p>
          <a:p>
            <a:pPr marL="171450" lvl="0" indent="-171450">
              <a:buFont typeface="Arial" panose="020B0604020202020204" pitchFamily="34" charset="0"/>
              <a:buChar char="•"/>
            </a:pPr>
            <a:r>
              <a:rPr lang="fr-FR" altLang="fr-FR" sz="1000" dirty="0">
                <a:ea typeface="Calibri" pitchFamily="34" charset="0"/>
              </a:rPr>
              <a:t>Les documents et démarches nécessaires à l’estimation.</a:t>
            </a:r>
          </a:p>
          <a:p>
            <a:pPr marL="171450" lvl="0" indent="-171450">
              <a:buFont typeface="Arial" panose="020B0604020202020204" pitchFamily="34" charset="0"/>
              <a:buChar char="•"/>
            </a:pPr>
            <a:r>
              <a:rPr lang="fr-FR" altLang="fr-FR" sz="1000" dirty="0">
                <a:ea typeface="Calibri" pitchFamily="34" charset="0"/>
              </a:rPr>
              <a:t>L’étude de marché.</a:t>
            </a:r>
          </a:p>
          <a:p>
            <a:pPr marL="171450" lvl="0" indent="-171450">
              <a:buFont typeface="Arial" panose="020B0604020202020204" pitchFamily="34" charset="0"/>
              <a:buChar char="•"/>
            </a:pPr>
            <a:r>
              <a:rPr lang="fr-FR" altLang="fr-FR" sz="1000" dirty="0">
                <a:ea typeface="Calibri" pitchFamily="34" charset="0"/>
              </a:rPr>
              <a:t>Les méthodes d’estimation de murs professionnels et commerciaux</a:t>
            </a:r>
          </a:p>
          <a:p>
            <a:pPr marL="171450" lvl="0" indent="-171450">
              <a:buFont typeface="Arial" panose="020B0604020202020204" pitchFamily="34" charset="0"/>
              <a:buChar char="•"/>
            </a:pPr>
            <a:r>
              <a:rPr lang="fr-FR" altLang="fr-FR" sz="1000" dirty="0">
                <a:ea typeface="Calibri" pitchFamily="34" charset="0"/>
              </a:rPr>
              <a:t>La rédaction du rapport, la remise ou non du document.</a:t>
            </a:r>
          </a:p>
          <a:p>
            <a:pPr marL="171450" lvl="0" indent="-171450">
              <a:buFont typeface="Arial" panose="020B0604020202020204" pitchFamily="34" charset="0"/>
              <a:buChar char="•"/>
            </a:pPr>
            <a:r>
              <a:rPr lang="fr-FR" altLang="fr-FR" sz="1000" dirty="0">
                <a:ea typeface="Calibri" pitchFamily="34" charset="0"/>
              </a:rPr>
              <a:t>Expliquer et justifier le prix.</a:t>
            </a:r>
          </a:p>
          <a:p>
            <a:pPr marL="171450" lvl="0" indent="-171450">
              <a:buFont typeface="Arial" panose="020B0604020202020204" pitchFamily="34" charset="0"/>
              <a:buChar char="•"/>
            </a:pPr>
            <a:r>
              <a:rPr lang="fr-FR" altLang="fr-FR" sz="1000" dirty="0">
                <a:ea typeface="Calibri" pitchFamily="34" charset="0"/>
              </a:rPr>
              <a:t>Les enjeux de l’estimation dans la prise de mandat.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D2C9347A-BB75-5DE2-A0EF-F41B9F2F6D44}"/>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AC1277-F130-1834-C86F-1F057419ADD4}"/>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037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3E602FC-B82B-F446-9810-85FA47C494D0}"/>
              </a:ext>
            </a:extLst>
          </p:cNvPr>
          <p:cNvSpPr>
            <a:spLocks noGrp="1" noChangeArrowheads="1"/>
          </p:cNvSpPr>
          <p:nvPr>
            <p:ph idx="1"/>
          </p:nvPr>
        </p:nvSpPr>
        <p:spPr bwMode="auto">
          <a:xfrm>
            <a:off x="378063" y="2495129"/>
            <a:ext cx="680513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marL="0" lvl="0" indent="0">
              <a:buNone/>
            </a:pPr>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r>
              <a:rPr lang="fr-FR" sz="1000" dirty="0"/>
              <a:t>300 €/jour/net de TVA/par stagiaire en collectif/ 450 €/jour net de TVA par stagiaire en individuel</a:t>
            </a:r>
          </a:p>
          <a:p>
            <a:pPr marL="0" lvl="0" indent="0">
              <a:buNone/>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Identifier et analyser les éléments, documents, informations nécessaires</a:t>
            </a:r>
          </a:p>
          <a:p>
            <a:pPr marL="171450" lvl="0" indent="-171450">
              <a:buFont typeface="Arial" panose="020B0604020202020204" pitchFamily="34" charset="0"/>
              <a:buChar char="•"/>
            </a:pPr>
            <a:r>
              <a:rPr lang="fr-FR" altLang="fr-FR" sz="1000" dirty="0">
                <a:ea typeface="Calibri" pitchFamily="34" charset="0"/>
              </a:rPr>
              <a:t>Acquérir les méthodes d’estimation des fonds de commerce</a:t>
            </a:r>
          </a:p>
          <a:p>
            <a:pPr marL="171450" lvl="0" indent="-171450">
              <a:buFont typeface="Arial" panose="020B0604020202020204" pitchFamily="34" charset="0"/>
              <a:buChar char="•"/>
            </a:pPr>
            <a:r>
              <a:rPr lang="fr-FR" altLang="fr-FR" sz="1000" dirty="0">
                <a:ea typeface="Calibri" pitchFamily="34" charset="0"/>
              </a:rPr>
              <a:t>Savoir expliquer un prix, le justifier</a:t>
            </a:r>
          </a:p>
          <a:p>
            <a:pPr marL="171450" lvl="0" indent="-171450">
              <a:buFont typeface="Arial" panose="020B0604020202020204" pitchFamily="34" charset="0"/>
              <a:buChar char="•"/>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éléments à identifier : les éléments financiers et comptables, les éléments propres à l’activité</a:t>
            </a:r>
          </a:p>
          <a:p>
            <a:pPr marL="171450" lvl="0" indent="-171450">
              <a:buFont typeface="Arial" panose="020B0604020202020204" pitchFamily="34" charset="0"/>
              <a:buChar char="•"/>
            </a:pPr>
            <a:r>
              <a:rPr lang="fr-FR" altLang="fr-FR" sz="1000" dirty="0">
                <a:ea typeface="Calibri" pitchFamily="34" charset="0"/>
              </a:rPr>
              <a:t>Les documents à vérifier : bail commercial, plans, loyer, charges, bilans comptables</a:t>
            </a:r>
          </a:p>
          <a:p>
            <a:pPr marL="171450" lvl="0" indent="-171450">
              <a:buFont typeface="Arial" panose="020B0604020202020204" pitchFamily="34" charset="0"/>
              <a:buChar char="•"/>
            </a:pPr>
            <a:r>
              <a:rPr lang="fr-FR" altLang="fr-FR" sz="1000" dirty="0">
                <a:ea typeface="Calibri" pitchFamily="34" charset="0"/>
              </a:rPr>
              <a:t>Savoir repérer les informations importantes dans les documents.</a:t>
            </a:r>
          </a:p>
          <a:p>
            <a:pPr marL="171450" lvl="0" indent="-171450">
              <a:buFont typeface="Arial" panose="020B0604020202020204" pitchFamily="34" charset="0"/>
              <a:buChar char="•"/>
            </a:pPr>
            <a:r>
              <a:rPr lang="fr-FR" altLang="fr-FR" sz="1000" dirty="0">
                <a:ea typeface="Calibri" pitchFamily="34" charset="0"/>
              </a:rPr>
              <a:t>Les méthodes d’estimation de la valeur d’un fonds de commerce</a:t>
            </a:r>
          </a:p>
          <a:p>
            <a:pPr marL="171450" lvl="0" indent="-171450">
              <a:buFont typeface="Arial" panose="020B0604020202020204" pitchFamily="34" charset="0"/>
              <a:buChar char="•"/>
            </a:pPr>
            <a:r>
              <a:rPr lang="fr-FR" altLang="fr-FR" sz="1000" dirty="0">
                <a:ea typeface="Calibri" pitchFamily="34" charset="0"/>
              </a:rPr>
              <a:t>Présenter un prix et savoir le justifier</a:t>
            </a:r>
          </a:p>
          <a:p>
            <a:pPr marL="171450" indent="-171450">
              <a:buFont typeface="Arial" panose="020B0604020202020204" pitchFamily="34" charset="0"/>
              <a:buChar char="•"/>
            </a:pPr>
            <a:r>
              <a:rPr lang="fr-FR" altLang="fr-FR" sz="1000" dirty="0">
                <a:ea typeface="Calibri" pitchFamily="34" charset="0"/>
              </a:rPr>
              <a:t>Cas pratiques</a:t>
            </a:r>
          </a:p>
          <a:p>
            <a:pPr lvl="0"/>
            <a:endParaRPr lang="fr-FR" altLang="fr-FR" sz="1000" dirty="0">
              <a:ea typeface="Calibri" pitchFamily="34" charset="0"/>
            </a:endParaRPr>
          </a:p>
          <a:p>
            <a:pPr lvl="0"/>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sp>
        <p:nvSpPr>
          <p:cNvPr id="6" name="Titre 1">
            <a:extLst>
              <a:ext uri="{FF2B5EF4-FFF2-40B4-BE49-F238E27FC236}">
                <a16:creationId xmlns:a16="http://schemas.microsoft.com/office/drawing/2014/main" id="{BF56ED8E-F86B-5141-9A04-8579A7882899}"/>
              </a:ext>
            </a:extLst>
          </p:cNvPr>
          <p:cNvSpPr txBox="1">
            <a:spLocks/>
          </p:cNvSpPr>
          <p:nvPr/>
        </p:nvSpPr>
        <p:spPr>
          <a:xfrm>
            <a:off x="0" y="-277"/>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0DC88D87-E7D0-D447-9273-294B179BDD11}"/>
              </a:ext>
            </a:extLst>
          </p:cNvPr>
          <p:cNvSpPr>
            <a:spLocks noChangeArrowheads="1"/>
          </p:cNvSpPr>
          <p:nvPr/>
        </p:nvSpPr>
        <p:spPr bwMode="auto">
          <a:xfrm>
            <a:off x="433532" y="306665"/>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8" name="Titre 1">
            <a:extLst>
              <a:ext uri="{FF2B5EF4-FFF2-40B4-BE49-F238E27FC236}">
                <a16:creationId xmlns:a16="http://schemas.microsoft.com/office/drawing/2014/main" id="{84953E72-A947-3C42-BA24-2D1DCD904777}"/>
              </a:ext>
            </a:extLst>
          </p:cNvPr>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200" b="1" dirty="0">
                <a:solidFill>
                  <a:schemeClr val="bg1"/>
                </a:solidFill>
                <a:latin typeface="Arial" panose="020B0604020202020204" pitchFamily="34" charset="0"/>
                <a:cs typeface="Arial" panose="020B0604020202020204" pitchFamily="34" charset="0"/>
              </a:rPr>
              <a:t>-</a:t>
            </a:r>
          </a:p>
        </p:txBody>
      </p:sp>
      <p:sp>
        <p:nvSpPr>
          <p:cNvPr id="9" name="Rectangle 1">
            <a:extLst>
              <a:ext uri="{FF2B5EF4-FFF2-40B4-BE49-F238E27FC236}">
                <a16:creationId xmlns:a16="http://schemas.microsoft.com/office/drawing/2014/main" id="{CBFA72D1-1DBA-6F4B-A0F7-63116F6BB844}"/>
              </a:ext>
            </a:extLst>
          </p:cNvPr>
          <p:cNvSpPr>
            <a:spLocks noChangeArrowheads="1"/>
          </p:cNvSpPr>
          <p:nvPr/>
        </p:nvSpPr>
        <p:spPr bwMode="auto">
          <a:xfrm>
            <a:off x="491269" y="1781874"/>
            <a:ext cx="6601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L’ESTIMATION DES FONDS DE COMMERCE - DEBUTANT</a:t>
            </a:r>
          </a:p>
        </p:txBody>
      </p:sp>
      <p:pic>
        <p:nvPicPr>
          <p:cNvPr id="10" name="Image 9">
            <a:extLst>
              <a:ext uri="{FF2B5EF4-FFF2-40B4-BE49-F238E27FC236}">
                <a16:creationId xmlns:a16="http://schemas.microsoft.com/office/drawing/2014/main" id="{1EB13050-7E82-4641-B10C-13BF58924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1" name="Image 10" descr="../../../../../Desktop/Capture%20d’écran%202020-09-04%20à%2007.02.55.png">
            <a:extLst>
              <a:ext uri="{FF2B5EF4-FFF2-40B4-BE49-F238E27FC236}">
                <a16:creationId xmlns:a16="http://schemas.microsoft.com/office/drawing/2014/main" id="{536711F6-6868-5F4F-8D35-72F3764D2C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2" name="Zone de texte 7">
            <a:extLst>
              <a:ext uri="{FF2B5EF4-FFF2-40B4-BE49-F238E27FC236}">
                <a16:creationId xmlns:a16="http://schemas.microsoft.com/office/drawing/2014/main" id="{D34F1056-F449-AC4F-BCF0-3D3FD6A498E5}"/>
              </a:ext>
            </a:extLst>
          </p:cNvPr>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4"/>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5"/>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2" name="Espace réservé du numéro de diapositive 3">
            <a:extLst>
              <a:ext uri="{FF2B5EF4-FFF2-40B4-BE49-F238E27FC236}">
                <a16:creationId xmlns:a16="http://schemas.microsoft.com/office/drawing/2014/main" id="{DABBC7F7-F566-9DE7-A62F-300D576B67D5}"/>
              </a:ext>
            </a:extLst>
          </p:cNvPr>
          <p:cNvSpPr txBox="1">
            <a:spLocks/>
          </p:cNvSpPr>
          <p:nvPr/>
        </p:nvSpPr>
        <p:spPr>
          <a:xfrm>
            <a:off x="7020991" y="9911199"/>
            <a:ext cx="311126" cy="569325"/>
          </a:xfrm>
          <a:prstGeom prst="rect">
            <a:avLst/>
          </a:prstGeom>
          <a:solidFill>
            <a:srgbClr val="DABF3B"/>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pPr/>
              <a:t>26</a:t>
            </a:fld>
            <a:endParaRPr lang="fr-FR" sz="900" dirty="0">
              <a:solidFill>
                <a:srgbClr val="08667B"/>
              </a:solidFill>
              <a:latin typeface="Arial" panose="020B0604020202020204" pitchFamily="34" charset="0"/>
              <a:cs typeface="Arial" panose="020B0604020202020204" pitchFamily="34" charset="0"/>
            </a:endParaRPr>
          </a:p>
        </p:txBody>
      </p:sp>
      <p:sp>
        <p:nvSpPr>
          <p:cNvPr id="3" name="Flèche vers le haut 2">
            <a:extLst>
              <a:ext uri="{FF2B5EF4-FFF2-40B4-BE49-F238E27FC236}">
                <a16:creationId xmlns:a16="http://schemas.microsoft.com/office/drawing/2014/main" id="{0AEC21C4-0B92-BED7-A447-CDEDE3BBDD99}"/>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9DA7EE70-F8E3-1DD0-6A0A-963BA0B20B8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50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VENTE D’UN LOT DE COPROPRIETE</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droit de la copropriété.</a:t>
            </a:r>
          </a:p>
          <a:p>
            <a:pPr marL="171450" lvl="0" indent="-171450">
              <a:buFont typeface="Arial" panose="020B0604020202020204" pitchFamily="34" charset="0"/>
              <a:buChar char="•"/>
            </a:pPr>
            <a:r>
              <a:rPr lang="fr-FR" altLang="fr-FR" sz="1000" dirty="0">
                <a:ea typeface="Calibri" pitchFamily="34" charset="0"/>
              </a:rPr>
              <a:t>Connaître les règles en matière de vente d’un lot de copropriété.</a:t>
            </a:r>
          </a:p>
          <a:p>
            <a:pPr marL="171450" lvl="0" indent="-171450">
              <a:buFont typeface="Arial" panose="020B0604020202020204" pitchFamily="34" charset="0"/>
              <a:buChar char="•"/>
            </a:pPr>
            <a:r>
              <a:rPr lang="fr-FR" altLang="fr-FR" sz="1000" dirty="0">
                <a:ea typeface="Calibri" pitchFamily="34" charset="0"/>
              </a:rPr>
              <a:t>Savoir lire et comprendre les documents.</a:t>
            </a:r>
          </a:p>
          <a:p>
            <a:pPr marL="171450" lvl="0" indent="-171450">
              <a:buFont typeface="Arial" panose="020B0604020202020204" pitchFamily="34" charset="0"/>
              <a:buChar char="•"/>
            </a:pPr>
            <a:r>
              <a:rPr lang="fr-FR" altLang="fr-FR" sz="1000" dirty="0">
                <a:ea typeface="Calibri" pitchFamily="34" charset="0"/>
              </a:rPr>
              <a:t>Savoir conseiller ses clients sur la vente d’un lot de copropriété.</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régime juridique de la copropriété, distinction entre parties communes, parties privatives, charges communes, charges spéciales…</a:t>
            </a:r>
          </a:p>
          <a:p>
            <a:pPr marL="171450" lvl="0" indent="-171450">
              <a:buFont typeface="Arial" panose="020B0604020202020204" pitchFamily="34" charset="0"/>
              <a:buChar char="•"/>
            </a:pPr>
            <a:r>
              <a:rPr lang="fr-FR" altLang="fr-FR" sz="1000" dirty="0">
                <a:ea typeface="Calibri" pitchFamily="34" charset="0"/>
              </a:rPr>
              <a:t>La vente du lot de copropriété : obligations légales à respecter et les nouveautés apportées par la loi ALUR.</a:t>
            </a:r>
          </a:p>
          <a:p>
            <a:pPr marL="171450" lvl="0" indent="-171450">
              <a:buFont typeface="Arial" panose="020B0604020202020204" pitchFamily="34" charset="0"/>
              <a:buChar char="•"/>
            </a:pPr>
            <a:r>
              <a:rPr lang="fr-FR" altLang="fr-FR" sz="1000" dirty="0">
                <a:ea typeface="Calibri" pitchFamily="34" charset="0"/>
              </a:rPr>
              <a:t>Les documents en copropriété : Règlement de copropriété, état descriptif de division, PV d’assemblée générale, relevé de charges, autres documents.</a:t>
            </a:r>
          </a:p>
          <a:p>
            <a:pPr marL="171450" lvl="0" indent="-171450">
              <a:buFont typeface="Arial" panose="020B0604020202020204" pitchFamily="34" charset="0"/>
              <a:buChar char="•"/>
            </a:pPr>
            <a:r>
              <a:rPr lang="fr-FR" altLang="fr-FR" sz="1000" dirty="0">
                <a:ea typeface="Calibri" pitchFamily="34" charset="0"/>
              </a:rPr>
              <a:t>Les travaux en copropriété : conseiller en cas de travaux.</a:t>
            </a:r>
          </a:p>
          <a:p>
            <a:pPr marL="171450" lvl="0" indent="-171450">
              <a:buFont typeface="Arial" panose="020B0604020202020204" pitchFamily="34" charset="0"/>
              <a:buChar char="•"/>
            </a:pPr>
            <a:r>
              <a:rPr lang="fr-FR" altLang="fr-FR" sz="1000" dirty="0">
                <a:ea typeface="Calibri" pitchFamily="34" charset="0"/>
              </a:rPr>
              <a:t>Cas pratiques et mises en situation.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A70A43A2-C1EE-6042-2204-A02E80E2BBB5}"/>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32F08CA-13E4-A17B-D9C6-1C79DA951B2E}"/>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79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28</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9" name="Rectangle 1"/>
          <p:cNvSpPr>
            <a:spLocks noChangeArrowheads="1"/>
          </p:cNvSpPr>
          <p:nvPr/>
        </p:nvSpPr>
        <p:spPr bwMode="auto">
          <a:xfrm>
            <a:off x="491268" y="2253285"/>
            <a:ext cx="6745747"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nouveautés apportées par la loi ALUR, loi ELAN.</a:t>
            </a:r>
          </a:p>
          <a:p>
            <a:pPr marL="171450" lvl="0" indent="-171450">
              <a:buFont typeface="Arial" panose="020B0604020202020204" pitchFamily="34" charset="0"/>
              <a:buChar char="•"/>
            </a:pPr>
            <a:r>
              <a:rPr lang="fr-FR" altLang="fr-FR" sz="1000" dirty="0">
                <a:ea typeface="Calibri" pitchFamily="34" charset="0"/>
              </a:rPr>
              <a:t>Savoir conseiller les clients sur les enjeux de cette nouvelle loi.</a:t>
            </a:r>
          </a:p>
          <a:p>
            <a:pPr marL="171450" lvl="0" indent="-171450">
              <a:buFont typeface="Arial" panose="020B0604020202020204" pitchFamily="34" charset="0"/>
              <a:buChar char="•"/>
            </a:pPr>
            <a:r>
              <a:rPr lang="fr-FR" altLang="fr-FR" sz="1000" dirty="0">
                <a:ea typeface="Calibri" pitchFamily="34" charset="0"/>
              </a:rPr>
              <a:t>Connaître les règles en matière de vente d’un logement loué.</a:t>
            </a:r>
          </a:p>
          <a:p>
            <a:pPr marL="171450" lvl="0" indent="-171450">
              <a:buFont typeface="Arial" panose="020B0604020202020204" pitchFamily="34" charset="0"/>
              <a:buChar char="•"/>
            </a:pPr>
            <a:r>
              <a:rPr lang="fr-FR" altLang="fr-FR" sz="1000" dirty="0">
                <a:ea typeface="Calibri" pitchFamily="34" charset="0"/>
              </a:rPr>
              <a:t>Savoir conseiller un propriétaire-bailleur et un acquéreur.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La loi ALUR et les nouvelles règles en matière de protection du locataire</a:t>
            </a:r>
          </a:p>
          <a:p>
            <a:pPr marL="171450" lvl="0" indent="-171450">
              <a:buFont typeface="Arial" panose="020B0604020202020204" pitchFamily="34" charset="0"/>
              <a:buChar char="•"/>
            </a:pPr>
            <a:r>
              <a:rPr lang="fr-FR" altLang="fr-FR" sz="1000" dirty="0">
                <a:ea typeface="Calibri" pitchFamily="34" charset="0"/>
              </a:rPr>
              <a:t>La distinction entre location vide et meublée.</a:t>
            </a:r>
          </a:p>
          <a:p>
            <a:pPr marL="171450" lvl="0" indent="-171450">
              <a:buFont typeface="Arial" panose="020B0604020202020204" pitchFamily="34" charset="0"/>
              <a:buChar char="•"/>
            </a:pPr>
            <a:r>
              <a:rPr lang="fr-FR" altLang="fr-FR" sz="1000" dirty="0">
                <a:ea typeface="Calibri" pitchFamily="34" charset="0"/>
              </a:rPr>
              <a:t>Les règles en matière de congé du propriétaire et du locataire.</a:t>
            </a:r>
          </a:p>
          <a:p>
            <a:pPr marL="171450" lvl="0" indent="-171450">
              <a:buFont typeface="Arial" panose="020B0604020202020204" pitchFamily="34" charset="0"/>
              <a:buChar char="•"/>
            </a:pPr>
            <a:r>
              <a:rPr lang="fr-FR" altLang="fr-FR" sz="1000" dirty="0">
                <a:ea typeface="Calibri" pitchFamily="34" charset="0"/>
              </a:rPr>
              <a:t>La protection du locataire renforcée.</a:t>
            </a:r>
          </a:p>
          <a:p>
            <a:pPr lvl="0"/>
            <a:r>
              <a:rPr lang="fr-FR" altLang="fr-FR" sz="1000" b="1" dirty="0">
                <a:ea typeface="Calibri" pitchFamily="34" charset="0"/>
              </a:rPr>
              <a:t>La vente du logement loué et l’application des nouvelles règles issues de la loi ALUR</a:t>
            </a:r>
          </a:p>
          <a:p>
            <a:pPr marL="171450" lvl="0" indent="-171450">
              <a:buFont typeface="Arial" panose="020B0604020202020204" pitchFamily="34" charset="0"/>
              <a:buChar char="•"/>
            </a:pPr>
            <a:r>
              <a:rPr lang="fr-FR" altLang="fr-FR" sz="1000" dirty="0">
                <a:ea typeface="Calibri" pitchFamily="34" charset="0"/>
              </a:rPr>
              <a:t>En location meublée.</a:t>
            </a:r>
          </a:p>
          <a:p>
            <a:pPr marL="171450" lvl="0" indent="-171450">
              <a:buFont typeface="Arial" panose="020B0604020202020204" pitchFamily="34" charset="0"/>
              <a:buChar char="•"/>
            </a:pPr>
            <a:r>
              <a:rPr lang="fr-FR" altLang="fr-FR" sz="1000" dirty="0">
                <a:ea typeface="Calibri" pitchFamily="34" charset="0"/>
              </a:rPr>
              <a:t>En location vide.</a:t>
            </a:r>
          </a:p>
          <a:p>
            <a:pPr marL="171450" lvl="0" indent="-171450">
              <a:buFont typeface="Arial" panose="020B0604020202020204" pitchFamily="34" charset="0"/>
              <a:buChar char="•"/>
            </a:pPr>
            <a:r>
              <a:rPr lang="fr-FR" altLang="fr-FR" sz="1000" dirty="0">
                <a:ea typeface="Calibri" pitchFamily="34" charset="0"/>
              </a:rPr>
              <a:t>Savoir conseiller le propriétaire-bailleur en amont et lors de la mise en vente.</a:t>
            </a:r>
          </a:p>
          <a:p>
            <a:pPr marL="171450" lvl="0" indent="-171450">
              <a:buFont typeface="Arial" panose="020B0604020202020204" pitchFamily="34" charset="0"/>
              <a:buChar char="•"/>
            </a:pPr>
            <a:r>
              <a:rPr lang="fr-FR" altLang="fr-FR" sz="1000" dirty="0">
                <a:ea typeface="Calibri" pitchFamily="34" charset="0"/>
              </a:rPr>
              <a:t>Analyse de la rentabilité du logement (analyser l’ensemble des critères liés au bail).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p:txBody>
      </p:sp>
      <p:sp>
        <p:nvSpPr>
          <p:cNvPr id="11"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VENTE D’UN LOGEMENT OCCUPE </a:t>
            </a:r>
          </a:p>
        </p:txBody>
      </p:sp>
      <p:pic>
        <p:nvPicPr>
          <p:cNvPr id="17" name="Image 16"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8"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2" name="Flèche vers le haut 1">
            <a:extLst>
              <a:ext uri="{FF2B5EF4-FFF2-40B4-BE49-F238E27FC236}">
                <a16:creationId xmlns:a16="http://schemas.microsoft.com/office/drawing/2014/main" id="{E3A03C80-1214-F8D1-7EE9-782B926A5CA3}"/>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F226FB5-799B-9593-2265-24AE234B3B5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13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29</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DROIT DE L’URBANISME : FONDAMENTAUX </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maîtriser la règlementation du droit de l’urbanisme.</a:t>
            </a:r>
          </a:p>
          <a:p>
            <a:pPr marL="171450" lvl="0" indent="-171450">
              <a:buFont typeface="Arial" panose="020B0604020202020204" pitchFamily="34" charset="0"/>
              <a:buChar char="•"/>
            </a:pPr>
            <a:r>
              <a:rPr lang="fr-FR" altLang="fr-FR" sz="1000" dirty="0">
                <a:ea typeface="Calibri" pitchFamily="34" charset="0"/>
              </a:rPr>
              <a:t>Comprendre les différents documents d’urbanisme : SCOT, RNU, PLU, PLUI.</a:t>
            </a:r>
          </a:p>
          <a:p>
            <a:pPr marL="171450" lvl="0" indent="-171450">
              <a:buFont typeface="Arial" panose="020B0604020202020204" pitchFamily="34" charset="0"/>
              <a:buChar char="•"/>
            </a:pPr>
            <a:r>
              <a:rPr lang="fr-FR" altLang="fr-FR" sz="1000" dirty="0">
                <a:ea typeface="Calibri" pitchFamily="34" charset="0"/>
              </a:rPr>
              <a:t>Connaître les différentes autorisations d’urbanisme.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documents d’urbanisme : SCOT, RNU, RSD, PLU, PLUI…</a:t>
            </a:r>
          </a:p>
          <a:p>
            <a:pPr marL="171450" lvl="0" indent="-171450">
              <a:buFont typeface="Arial" panose="020B0604020202020204" pitchFamily="34" charset="0"/>
              <a:buChar char="•"/>
            </a:pPr>
            <a:r>
              <a:rPr lang="fr-FR" altLang="fr-FR" sz="1000" dirty="0">
                <a:ea typeface="Calibri" pitchFamily="34" charset="0"/>
              </a:rPr>
              <a:t>Le PLU : contenu, règlements, les différentes zones, la procédure d’élaboration.</a:t>
            </a:r>
          </a:p>
          <a:p>
            <a:pPr marL="171450" lvl="0" indent="-171450">
              <a:buFont typeface="Arial" panose="020B0604020202020204" pitchFamily="34" charset="0"/>
              <a:buChar char="•"/>
            </a:pPr>
            <a:r>
              <a:rPr lang="fr-FR" altLang="fr-FR" sz="1000" dirty="0">
                <a:ea typeface="Calibri" pitchFamily="34" charset="0"/>
              </a:rPr>
              <a:t>Les autorisations d’urbanisme : CU, Déclaration préalable et PC.</a:t>
            </a:r>
          </a:p>
          <a:p>
            <a:pPr marL="171450" lvl="0" indent="-171450">
              <a:buFont typeface="Arial" panose="020B0604020202020204" pitchFamily="34" charset="0"/>
              <a:buChar char="•"/>
            </a:pPr>
            <a:r>
              <a:rPr lang="fr-FR" altLang="fr-FR" sz="1000" dirty="0">
                <a:ea typeface="Calibri" pitchFamily="34" charset="0"/>
              </a:rPr>
              <a:t>L’impact de la loi ELAN sur le droit de l’urbanisme.</a:t>
            </a:r>
          </a:p>
          <a:p>
            <a:pPr marL="171450" lvl="0" indent="-171450">
              <a:buFont typeface="Arial" panose="020B0604020202020204" pitchFamily="34" charset="0"/>
              <a:buChar char="•"/>
            </a:pPr>
            <a:r>
              <a:rPr lang="fr-FR" altLang="fr-FR" sz="1000" dirty="0">
                <a:ea typeface="Calibri" pitchFamily="34" charset="0"/>
              </a:rPr>
              <a:t>Cas pratique : appréhender un PLUI, rechercher les règles applicables à une parcelle de terrain, lire et comprendre les droits à construire.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4E254B52-7F04-6033-0129-C583FEB5192C}"/>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FFCD1B3-9D6E-7328-2A53-351BFC41AB84}"/>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52239" y="0"/>
            <a:ext cx="2856519" cy="1512168"/>
          </a:xfrm>
          <a:prstGeom prst="rect">
            <a:avLst/>
          </a:prstGeom>
        </p:spPr>
      </p:pic>
      <p:sp>
        <p:nvSpPr>
          <p:cNvPr id="12" name="Titre 1"/>
          <p:cNvSpPr txBox="1">
            <a:spLocks/>
          </p:cNvSpPr>
          <p:nvPr/>
        </p:nvSpPr>
        <p:spPr>
          <a:xfrm>
            <a:off x="252240" y="1666636"/>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38644"/>
            <a:ext cx="6601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rgbClr val="DABF3B"/>
                </a:solidFill>
                <a:ea typeface="Calibri" pitchFamily="34" charset="0"/>
              </a:rPr>
              <a:t>PRESENTATION</a:t>
            </a:r>
            <a:endParaRPr lang="fr-FR" altLang="fr-FR" sz="2400" dirty="0">
              <a:solidFill>
                <a:schemeClr val="bg1"/>
              </a:solidFill>
              <a:ea typeface="Calibri" pitchFamily="34" charset="0"/>
            </a:endParaRPr>
          </a:p>
        </p:txBody>
      </p:sp>
      <p:sp>
        <p:nvSpPr>
          <p:cNvPr id="9" name="Rectangle 1"/>
          <p:cNvSpPr>
            <a:spLocks noChangeArrowheads="1"/>
          </p:cNvSpPr>
          <p:nvPr/>
        </p:nvSpPr>
        <p:spPr bwMode="auto">
          <a:xfrm>
            <a:off x="491268" y="2246906"/>
            <a:ext cx="6745747" cy="700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Formation continue obligatoire pour les agents immobiliers</a:t>
            </a:r>
          </a:p>
          <a:p>
            <a:pPr marL="171450" lvl="0" indent="-171450" algn="just">
              <a:buFont typeface="Arial" panose="020B0604020202020204" pitchFamily="34" charset="0"/>
              <a:buChar char="•"/>
            </a:pPr>
            <a:r>
              <a:rPr lang="fr-FR" altLang="fr-FR" sz="1000" dirty="0">
                <a:ea typeface="Calibri" pitchFamily="34" charset="0"/>
              </a:rPr>
              <a:t>Le décret 2016-173 du 18 février 2016 rend obligatoire la formation continue pour les professionnels de l'immobilier</a:t>
            </a:r>
            <a:br>
              <a:rPr lang="fr-FR" altLang="fr-FR" sz="1000" dirty="0">
                <a:ea typeface="Calibri" pitchFamily="34" charset="0"/>
              </a:rPr>
            </a:br>
            <a:r>
              <a:rPr lang="fr-FR" altLang="fr-FR" sz="1000" dirty="0">
                <a:ea typeface="Calibri" pitchFamily="34" charset="0"/>
              </a:rPr>
              <a:t>à compter du 1e avril 2016.</a:t>
            </a:r>
          </a:p>
          <a:p>
            <a:pPr lvl="0" algn="just"/>
            <a:endParaRPr lang="fr-FR" altLang="fr-FR" sz="1000"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Le respect de la formation continue conditionnera notamment le renouvellement de la carte professionnelle de l'agent immobilier.</a:t>
            </a:r>
          </a:p>
          <a:p>
            <a:pPr lvl="0" algn="just"/>
            <a:endParaRPr lang="fr-FR" altLang="fr-FR" sz="1000" dirty="0">
              <a:ea typeface="Calibri" pitchFamily="34" charset="0"/>
            </a:endParaRPr>
          </a:p>
          <a:p>
            <a:pPr lvl="0" algn="just"/>
            <a:r>
              <a:rPr lang="fr-FR" altLang="fr-FR" sz="1100" b="1" dirty="0">
                <a:solidFill>
                  <a:srgbClr val="08667B"/>
                </a:solidFill>
                <a:ea typeface="Calibri" pitchFamily="34" charset="0"/>
              </a:rPr>
              <a:t>Qui est concerné ? </a:t>
            </a:r>
          </a:p>
          <a:p>
            <a:pPr marL="171450" lvl="0" indent="-171450" algn="just">
              <a:buFont typeface="Arial" panose="020B0604020202020204" pitchFamily="34" charset="0"/>
              <a:buChar char="•"/>
            </a:pPr>
            <a:r>
              <a:rPr lang="fr-FR" altLang="fr-FR" sz="1000" dirty="0">
                <a:ea typeface="Calibri" pitchFamily="34" charset="0"/>
              </a:rPr>
              <a:t>Sont concernés par l'obligation de se former : tous les professionnels de l’immobilier - titulaires de la carte professionnelle T, G ou S, ainsi que leurs collaborateurs salariés ou non (agents commerciaux, négociateurs immobiliers).</a:t>
            </a:r>
          </a:p>
          <a:p>
            <a:pPr lvl="0" algn="just"/>
            <a:endParaRPr lang="fr-FR" altLang="fr-FR" sz="1000"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A noter que les gestionnaires de patrimoine, assureurs, spécialistes de la cession d'entreprise ou encore les courtiers dès lors qu’ils sont titulaires de la carte Transaction, ont obligation de remplir les conditions de formation continue.</a:t>
            </a:r>
          </a:p>
          <a:p>
            <a:pPr lvl="0" algn="just"/>
            <a:endParaRPr lang="fr-FR" altLang="fr-FR" sz="1000" dirty="0">
              <a:ea typeface="Calibri" pitchFamily="34" charset="0"/>
            </a:endParaRPr>
          </a:p>
          <a:p>
            <a:pPr lvl="0" algn="just"/>
            <a:r>
              <a:rPr lang="fr-FR" altLang="fr-FR" sz="1100" b="1" dirty="0">
                <a:solidFill>
                  <a:srgbClr val="08667B"/>
                </a:solidFill>
                <a:ea typeface="Calibri" pitchFamily="34" charset="0"/>
              </a:rPr>
              <a:t>Quelle durée ? </a:t>
            </a:r>
          </a:p>
          <a:p>
            <a:pPr marL="171450" lvl="0" indent="-171450">
              <a:buFont typeface="Arial" panose="020B0604020202020204" pitchFamily="34" charset="0"/>
              <a:buChar char="•"/>
            </a:pPr>
            <a:r>
              <a:rPr lang="fr-FR" altLang="fr-FR" sz="1000" dirty="0">
                <a:ea typeface="Calibri" pitchFamily="34" charset="0"/>
              </a:rPr>
              <a:t>La durée de la formation est fixée à 14 heures par an ou 42 heures tous les trois ans. </a:t>
            </a:r>
          </a:p>
          <a:p>
            <a:pPr lvl="0"/>
            <a:endParaRPr lang="fr-FR" altLang="fr-FR" sz="1000" dirty="0">
              <a:ea typeface="Calibri" pitchFamily="34" charset="0"/>
            </a:endParaRPr>
          </a:p>
          <a:p>
            <a:pPr lvl="0"/>
            <a:r>
              <a:rPr lang="fr-FR" altLang="fr-FR" sz="1100" b="1" dirty="0">
                <a:solidFill>
                  <a:srgbClr val="08667B"/>
                </a:solidFill>
                <a:ea typeface="Calibri" pitchFamily="34" charset="0"/>
              </a:rPr>
              <a:t>Dans quels domaines ? </a:t>
            </a:r>
          </a:p>
          <a:p>
            <a:pPr marL="171450" lvl="0" indent="-171450">
              <a:buFont typeface="Arial" panose="020B0604020202020204" pitchFamily="34" charset="0"/>
              <a:buChar char="•"/>
            </a:pPr>
            <a:r>
              <a:rPr lang="fr-FR" altLang="fr-FR" sz="1000" dirty="0">
                <a:ea typeface="Calibri" pitchFamily="34" charset="0"/>
              </a:rPr>
              <a:t>Les formations devront notamment avoir trait aux domaines juridique, économique, commercial, à la déontologie ainsi qu'aux domaines techniques relatifs à la construction, l'habitation, l'urbanisme, la transition énergétique.</a:t>
            </a:r>
            <a:br>
              <a:rPr lang="fr-FR" altLang="fr-FR" sz="1000" dirty="0">
                <a:ea typeface="Calibri" pitchFamily="34" charset="0"/>
              </a:rPr>
            </a:br>
            <a:r>
              <a:rPr lang="fr-FR" altLang="fr-FR" sz="1000" dirty="0">
                <a:ea typeface="Calibri" pitchFamily="34" charset="0"/>
              </a:rPr>
              <a:t>Elles devront avoir un lien direct avec l'activité professionnelle exercée. 2h au moins devront traiter de la déontologie et 2 heures au moins sur la non-discrimination à l’accès au logement.</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atouts de notre organisme de formation ? </a:t>
            </a:r>
          </a:p>
          <a:p>
            <a:pPr marL="171450" lvl="0" indent="-171450" algn="just">
              <a:buFont typeface="Arial" panose="020B0604020202020204" pitchFamily="34" charset="0"/>
              <a:buChar char="•"/>
            </a:pPr>
            <a:r>
              <a:rPr lang="fr-FR" altLang="fr-FR" sz="1000" dirty="0">
                <a:ea typeface="Calibri" pitchFamily="34" charset="0"/>
              </a:rPr>
              <a:t>En tant qu'organisme de formation enregistré, EOFIMMO répond aux obligations fixées par le décret pour délivrer</a:t>
            </a:r>
            <a:br>
              <a:rPr lang="fr-FR" altLang="fr-FR" sz="1000" dirty="0">
                <a:ea typeface="Calibri" pitchFamily="34" charset="0"/>
              </a:rPr>
            </a:br>
            <a:r>
              <a:rPr lang="fr-FR" altLang="fr-FR" sz="1000" dirty="0">
                <a:ea typeface="Calibri" pitchFamily="34" charset="0"/>
              </a:rPr>
              <a:t>aux professionnels de l’immobilier </a:t>
            </a:r>
            <a:r>
              <a:rPr lang="fr-FR" altLang="fr-FR" sz="1000" b="1" dirty="0">
                <a:ea typeface="Calibri" pitchFamily="34" charset="0"/>
              </a:rPr>
              <a:t>une attestation conforme pour le renouvellement de leur carte professionnelle. </a:t>
            </a:r>
          </a:p>
          <a:p>
            <a:pPr marL="171450" lvl="0" indent="-171450" algn="just">
              <a:buFont typeface="Arial" panose="020B0604020202020204" pitchFamily="34" charset="0"/>
              <a:buChar char="•"/>
            </a:pPr>
            <a:endParaRPr lang="fr-FR" altLang="fr-FR" sz="1000" b="1"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Référencé auprès de DATADOCK, </a:t>
            </a:r>
            <a:r>
              <a:rPr lang="fr-FR" altLang="fr-FR" sz="1000" b="1" dirty="0">
                <a:ea typeface="Calibri" pitchFamily="34" charset="0"/>
              </a:rPr>
              <a:t>notre organisme de formation répond aux 23 critères de qualité exigés par les organismes de financement</a:t>
            </a:r>
            <a:r>
              <a:rPr lang="fr-FR" altLang="fr-FR" sz="1000" dirty="0">
                <a:ea typeface="Calibri" pitchFamily="34" charset="0"/>
              </a:rPr>
              <a:t> pour que vos formations soient prises en charge. </a:t>
            </a:r>
          </a:p>
          <a:p>
            <a:pPr marL="171450" lvl="0" indent="-171450" algn="just">
              <a:buFont typeface="Arial" panose="020B0604020202020204" pitchFamily="34" charset="0"/>
              <a:buChar char="•"/>
            </a:pPr>
            <a:r>
              <a:rPr lang="fr-FR" altLang="fr-FR" sz="1000" dirty="0">
                <a:ea typeface="Calibri" pitchFamily="34" charset="0"/>
              </a:rPr>
              <a:t>Depuis juillet 2020 notre organisme est également </a:t>
            </a:r>
            <a:r>
              <a:rPr lang="fr-FR" altLang="fr-FR" sz="1000" b="1" dirty="0">
                <a:ea typeface="Calibri" pitchFamily="34" charset="0"/>
              </a:rPr>
              <a:t>certifié QUALIOPI</a:t>
            </a:r>
            <a:r>
              <a:rPr lang="fr-FR" altLang="fr-FR" sz="1000" dirty="0">
                <a:ea typeface="Calibri" pitchFamily="34" charset="0"/>
              </a:rPr>
              <a:t>. Cette certification devient obligatoire pour</a:t>
            </a:r>
            <a:br>
              <a:rPr lang="fr-FR" altLang="fr-FR" sz="1000" dirty="0">
                <a:ea typeface="Calibri" pitchFamily="34" charset="0"/>
              </a:rPr>
            </a:br>
            <a:r>
              <a:rPr lang="fr-FR" altLang="fr-FR" sz="1000" dirty="0">
                <a:ea typeface="Calibri" pitchFamily="34" charset="0"/>
              </a:rPr>
              <a:t>tous les organismes de formation souhaitant permettre à leur stagiaire la prise en charge de leur formation</a:t>
            </a:r>
            <a:br>
              <a:rPr lang="fr-FR" altLang="fr-FR" sz="1000" dirty="0">
                <a:ea typeface="Calibri" pitchFamily="34" charset="0"/>
              </a:rPr>
            </a:br>
            <a:r>
              <a:rPr lang="fr-FR" altLang="fr-FR" sz="1000" dirty="0">
                <a:ea typeface="Calibri" pitchFamily="34" charset="0"/>
              </a:rPr>
              <a:t>par un organisme de financement.</a:t>
            </a:r>
          </a:p>
          <a:p>
            <a:pPr marL="171450" lvl="0" indent="-171450" algn="just">
              <a:buFont typeface="Arial" panose="020B0604020202020204" pitchFamily="34" charset="0"/>
              <a:buChar char="•"/>
            </a:pPr>
            <a:endParaRPr lang="fr-FR" altLang="fr-FR" sz="1000" dirty="0">
              <a:ea typeface="Calibri" pitchFamily="34" charset="0"/>
            </a:endParaRPr>
          </a:p>
          <a:p>
            <a:pPr marL="171450" indent="-171450" algn="just">
              <a:buFont typeface="Arial" panose="020B0604020202020204" pitchFamily="34" charset="0"/>
              <a:buChar char="•"/>
            </a:pPr>
            <a:r>
              <a:rPr lang="fr-FR" altLang="fr-FR" sz="1000" dirty="0">
                <a:ea typeface="Calibri" pitchFamily="34" charset="0"/>
              </a:rPr>
              <a:t>Les formations sont dispensées par une professionnelle de l’immobilier. Madeleine PERRIN, titulaire d’un DESS en droit immobilier, ancienne juriste, formatrice et expert en immobilier depuis plus de 15 ans propose </a:t>
            </a:r>
            <a:r>
              <a:rPr lang="fr-FR" altLang="fr-FR" sz="1000" b="1" dirty="0">
                <a:ea typeface="Calibri" pitchFamily="34" charset="0"/>
              </a:rPr>
              <a:t>des formations adaptées aux différents niveaux des collaborateurs et directement liées à aux activités professionnelles des </a:t>
            </a:r>
            <a:r>
              <a:rPr lang="fr-FR" altLang="fr-FR" sz="1000" b="1" dirty="0" err="1">
                <a:ea typeface="Calibri" pitchFamily="34" charset="0"/>
              </a:rPr>
              <a:t>stagiraires</a:t>
            </a:r>
            <a:r>
              <a:rPr lang="fr-FR" altLang="fr-FR" sz="1000" dirty="0">
                <a:ea typeface="Calibri" pitchFamily="34" charset="0"/>
              </a:rPr>
              <a:t>. Le référentiel de formation est ajusté chaque année en fonction des nouvelles règlementations.</a:t>
            </a:r>
          </a:p>
          <a:p>
            <a:pPr algn="just"/>
            <a:endParaRPr lang="fr-FR" altLang="fr-FR" sz="1000"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Madeleine PERRIN est également enseignante et jury d'examen pour des étudiants de niveau Licence Responsable d'Affaires en Immobilier à l'Ecole TALIS de Bayonne. </a:t>
            </a:r>
          </a:p>
          <a:p>
            <a:pPr marL="171450" lvl="0" indent="-171450" algn="just">
              <a:buFont typeface="Arial" panose="020B0604020202020204" pitchFamily="34" charset="0"/>
              <a:buChar char="•"/>
            </a:pPr>
            <a:endParaRPr lang="fr-FR" altLang="fr-FR" sz="1000" dirty="0">
              <a:ea typeface="Calibri" pitchFamily="34" charset="0"/>
            </a:endParaRPr>
          </a:p>
          <a:p>
            <a:pPr marL="171450" lvl="0" indent="-171450" algn="just">
              <a:buFont typeface="Arial" panose="020B0604020202020204" pitchFamily="34" charset="0"/>
              <a:buChar char="•"/>
            </a:pPr>
            <a:endParaRPr lang="fr-FR" altLang="fr-FR" sz="1000" dirty="0">
              <a:ea typeface="Calibri" pitchFamily="34" charset="0"/>
            </a:endParaRPr>
          </a:p>
          <a:p>
            <a:pPr marL="171450" lvl="0" indent="-171450" algn="just">
              <a:buFont typeface="Arial" panose="020B0604020202020204" pitchFamily="34" charset="0"/>
              <a:buChar char="•"/>
            </a:pPr>
            <a:r>
              <a:rPr lang="fr-FR" sz="1000" b="1" dirty="0">
                <a:solidFill>
                  <a:srgbClr val="0A647A"/>
                </a:solidFill>
                <a:effectLst/>
                <a:latin typeface="futura-lt-w01-light"/>
              </a:rPr>
              <a:t>Nos formations sont accessibles à tous publics y compris les personnes en situation de handicap </a:t>
            </a:r>
            <a:endParaRPr lang="fr-FR" altLang="fr-FR" sz="1000" dirty="0">
              <a:ea typeface="Calibri" pitchFamily="34" charset="0"/>
            </a:endParaRPr>
          </a:p>
        </p:txBody>
      </p:sp>
    </p:spTree>
    <p:extLst>
      <p:ext uri="{BB962C8B-B14F-4D97-AF65-F5344CB8AC3E}">
        <p14:creationId xmlns:p14="http://schemas.microsoft.com/office/powerpoint/2010/main" val="341382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30</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DROIT DE L’URBANISME ET PATRIMOINE</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Comprendre les règles de protection du patrimoine</a:t>
            </a:r>
          </a:p>
          <a:p>
            <a:pPr marL="171450" lvl="0" indent="-171450">
              <a:buFont typeface="Arial" panose="020B0604020202020204" pitchFamily="34" charset="0"/>
              <a:buChar char="•"/>
            </a:pPr>
            <a:r>
              <a:rPr lang="fr-FR" altLang="fr-FR" sz="1000" dirty="0">
                <a:ea typeface="Calibri" pitchFamily="34" charset="0"/>
              </a:rPr>
              <a:t>Valoriser un bien en tenant compte de son histoire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Identifier les différentes règles de protection du patrimoine : ABF, secteur sauvegardé, SPR…</a:t>
            </a:r>
          </a:p>
          <a:p>
            <a:pPr marL="171450" lvl="0" indent="-171450">
              <a:buFont typeface="Arial" panose="020B0604020202020204" pitchFamily="34" charset="0"/>
              <a:buChar char="•"/>
            </a:pPr>
            <a:r>
              <a:rPr lang="fr-FR" altLang="fr-FR" sz="1000" dirty="0">
                <a:ea typeface="Calibri" pitchFamily="34" charset="0"/>
              </a:rPr>
              <a:t>Quelle règlementation</a:t>
            </a:r>
          </a:p>
          <a:p>
            <a:pPr marL="171450" lvl="0" indent="-171450">
              <a:buFont typeface="Arial" panose="020B0604020202020204" pitchFamily="34" charset="0"/>
              <a:buChar char="•"/>
            </a:pPr>
            <a:r>
              <a:rPr lang="fr-FR" altLang="fr-FR" sz="1000" dirty="0">
                <a:ea typeface="Calibri" pitchFamily="34" charset="0"/>
              </a:rPr>
              <a:t>Identifier et estimer des biens ayant un intérêt patrimonial en fonction des secteurs (côte landaise, basque, arrière pays…)</a:t>
            </a:r>
          </a:p>
          <a:p>
            <a:pPr marL="171450" lvl="0" indent="-171450">
              <a:buFont typeface="Arial" panose="020B0604020202020204" pitchFamily="34" charset="0"/>
              <a:buChar char="•"/>
            </a:pPr>
            <a:r>
              <a:rPr lang="fr-FR" altLang="fr-FR" sz="1000" dirty="0">
                <a:ea typeface="Calibri" pitchFamily="34" charset="0"/>
              </a:rPr>
              <a:t>Cas pratique : exemple d’estimation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FCA102B-38EF-D40B-A5E8-925C65ADDCB7}"/>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F337BF6-0907-B4DE-90B6-90407889809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463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31</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L’ACHAT EN SCI  : PATRIMOINE ET FISCALITE</a:t>
            </a:r>
          </a:p>
        </p:txBody>
      </p:sp>
      <p:sp>
        <p:nvSpPr>
          <p:cNvPr id="9" name="Rectangle 1"/>
          <p:cNvSpPr>
            <a:spLocks noChangeArrowheads="1"/>
          </p:cNvSpPr>
          <p:nvPr/>
        </p:nvSpPr>
        <p:spPr bwMode="auto">
          <a:xfrm>
            <a:off x="491268" y="2253285"/>
            <a:ext cx="6745747"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d’achat en SCI.</a:t>
            </a:r>
          </a:p>
          <a:p>
            <a:pPr marL="171450" lvl="0" indent="-171450">
              <a:buFont typeface="Arial" panose="020B0604020202020204" pitchFamily="34" charset="0"/>
              <a:buChar char="•"/>
            </a:pPr>
            <a:r>
              <a:rPr lang="fr-FR" altLang="fr-FR" sz="1000" dirty="0">
                <a:ea typeface="Calibri" pitchFamily="34" charset="0"/>
              </a:rPr>
              <a:t>Connaître la procédure de création d’une SCI </a:t>
            </a:r>
          </a:p>
          <a:p>
            <a:pPr marL="171450" lvl="0" indent="-171450">
              <a:buFont typeface="Arial" panose="020B0604020202020204" pitchFamily="34" charset="0"/>
              <a:buChar char="•"/>
            </a:pPr>
            <a:r>
              <a:rPr lang="fr-FR" altLang="fr-FR" sz="1000" dirty="0">
                <a:ea typeface="Calibri" pitchFamily="34" charset="0"/>
              </a:rPr>
              <a:t>Etre capable de conseiller un client sur les enjeux d’une SCI : patrimoine et fiscalité</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Appréhender l’achat en SCI.</a:t>
            </a:r>
          </a:p>
          <a:p>
            <a:pPr marL="171450" lvl="0" indent="-171450">
              <a:buFont typeface="Arial" panose="020B0604020202020204" pitchFamily="34" charset="0"/>
              <a:buChar char="•"/>
            </a:pPr>
            <a:r>
              <a:rPr lang="fr-FR" altLang="fr-FR" sz="1000" dirty="0">
                <a:ea typeface="Calibri" pitchFamily="34" charset="0"/>
              </a:rPr>
              <a:t>Le fonctionnement d’une SCI.</a:t>
            </a:r>
          </a:p>
          <a:p>
            <a:pPr marL="171450" lvl="0" indent="-171450">
              <a:buFont typeface="Arial" panose="020B0604020202020204" pitchFamily="34" charset="0"/>
              <a:buChar char="•"/>
            </a:pPr>
            <a:r>
              <a:rPr lang="fr-FR" altLang="fr-FR" sz="1000" dirty="0">
                <a:ea typeface="Calibri" pitchFamily="34" charset="0"/>
              </a:rPr>
              <a:t>L’Assemblée générale.</a:t>
            </a:r>
          </a:p>
          <a:p>
            <a:pPr marL="171450" lvl="0" indent="-171450">
              <a:buFont typeface="Arial" panose="020B0604020202020204" pitchFamily="34" charset="0"/>
              <a:buChar char="•"/>
            </a:pPr>
            <a:r>
              <a:rPr lang="fr-FR" altLang="fr-FR" sz="1000" dirty="0">
                <a:ea typeface="Calibri" pitchFamily="34" charset="0"/>
              </a:rPr>
              <a:t>Les associés.</a:t>
            </a:r>
          </a:p>
          <a:p>
            <a:pPr marL="171450" lvl="0" indent="-171450">
              <a:buFont typeface="Arial" panose="020B0604020202020204" pitchFamily="34" charset="0"/>
              <a:buChar char="•"/>
            </a:pPr>
            <a:r>
              <a:rPr lang="fr-FR" altLang="fr-FR" sz="1000" dirty="0">
                <a:ea typeface="Calibri" pitchFamily="34" charset="0"/>
              </a:rPr>
              <a:t>Patrimoine et SCI</a:t>
            </a:r>
          </a:p>
          <a:p>
            <a:pPr marL="171450" lvl="0" indent="-171450">
              <a:buFont typeface="Arial" panose="020B0604020202020204" pitchFamily="34" charset="0"/>
              <a:buChar char="•"/>
            </a:pPr>
            <a:r>
              <a:rPr lang="fr-FR" altLang="fr-FR" sz="1000" dirty="0">
                <a:ea typeface="Calibri" pitchFamily="34" charset="0"/>
              </a:rPr>
              <a:t>Le régime fiscal : SCI à l’IR ou à l’IS</a:t>
            </a:r>
          </a:p>
          <a:p>
            <a:pPr marL="171450" lvl="0" indent="-171450">
              <a:buFont typeface="Arial" panose="020B0604020202020204" pitchFamily="34" charset="0"/>
              <a:buChar char="•"/>
            </a:pPr>
            <a:r>
              <a:rPr lang="fr-FR" altLang="fr-FR" sz="1000" dirty="0">
                <a:ea typeface="Calibri" pitchFamily="34" charset="0"/>
              </a:rPr>
              <a:t>Connaître les avantages et inconvénients de la SCI.</a:t>
            </a:r>
          </a:p>
          <a:p>
            <a:pPr marL="171450" lvl="0" indent="-171450">
              <a:buFont typeface="Arial" panose="020B0604020202020204" pitchFamily="34" charset="0"/>
              <a:buChar char="•"/>
            </a:pPr>
            <a:r>
              <a:rPr lang="fr-FR" altLang="fr-FR" sz="1000" dirty="0">
                <a:ea typeface="Calibri" pitchFamily="34" charset="0"/>
              </a:rPr>
              <a:t>Cas pratique : lire des documents, repérer les informations importantes, fiscalité des revenus locatifs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2DF8CC52-9ACE-9632-CD58-8B5E7AEEB1A5}"/>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E633D20-473D-1019-6BB4-E9AAA14156E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44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DONATION ET SUCCESSION– COMPRENDRE LES ENJEUX</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règles de la donation et de la succession </a:t>
            </a:r>
          </a:p>
          <a:p>
            <a:pPr marL="171450" lvl="0" indent="-171450">
              <a:buFont typeface="Arial" panose="020B0604020202020204" pitchFamily="34" charset="0"/>
              <a:buChar char="•"/>
            </a:pPr>
            <a:r>
              <a:rPr lang="fr-FR" altLang="fr-FR" sz="1000" dirty="0">
                <a:ea typeface="Calibri" pitchFamily="34" charset="0"/>
              </a:rPr>
              <a:t>Comprendre les enjeux fiscaux et patrimoniaux</a:t>
            </a:r>
          </a:p>
          <a:p>
            <a:pPr marL="171450" lvl="0" indent="-171450">
              <a:buFont typeface="Arial" panose="020B0604020202020204" pitchFamily="34" charset="0"/>
              <a:buChar char="•"/>
            </a:pPr>
            <a:r>
              <a:rPr lang="fr-FR" altLang="fr-FR" sz="1000" dirty="0">
                <a:ea typeface="Calibri" pitchFamily="34" charset="0"/>
              </a:rPr>
              <a:t>Etre capable d’apporter les premiers conseils à ses clients</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principe de la donation : les biens pouvant être donnés</a:t>
            </a:r>
          </a:p>
          <a:p>
            <a:pPr marL="171450" lvl="0" indent="-171450">
              <a:buFont typeface="Arial" panose="020B0604020202020204" pitchFamily="34" charset="0"/>
              <a:buChar char="•"/>
            </a:pPr>
            <a:r>
              <a:rPr lang="fr-FR" altLang="fr-FR" sz="1000" dirty="0">
                <a:ea typeface="Calibri" pitchFamily="34" charset="0"/>
              </a:rPr>
              <a:t>La quotité disponible : qu’est ce que c’est ? </a:t>
            </a:r>
          </a:p>
          <a:p>
            <a:pPr marL="171450" lvl="0" indent="-171450">
              <a:buFont typeface="Arial" panose="020B0604020202020204" pitchFamily="34" charset="0"/>
              <a:buChar char="•"/>
            </a:pPr>
            <a:r>
              <a:rPr lang="fr-FR" altLang="fr-FR" sz="1000" dirty="0">
                <a:ea typeface="Calibri" pitchFamily="34" charset="0"/>
              </a:rPr>
              <a:t>La notion de donation et donation-partage : quelles différences ? Quelles conséquences ? </a:t>
            </a:r>
          </a:p>
          <a:p>
            <a:pPr marL="171450" lvl="0" indent="-171450">
              <a:buFont typeface="Arial" panose="020B0604020202020204" pitchFamily="34" charset="0"/>
              <a:buChar char="•"/>
            </a:pPr>
            <a:r>
              <a:rPr lang="fr-FR" altLang="fr-FR" sz="1000" dirty="0">
                <a:ea typeface="Calibri" pitchFamily="34" charset="0"/>
              </a:rPr>
              <a:t>La fiscalité des donations et de la succession</a:t>
            </a:r>
          </a:p>
          <a:p>
            <a:pPr marL="171450" lvl="0" indent="-171450">
              <a:buFont typeface="Arial" panose="020B0604020202020204" pitchFamily="34" charset="0"/>
              <a:buChar char="•"/>
            </a:pPr>
            <a:r>
              <a:rPr lang="fr-FR" altLang="fr-FR" sz="1000" dirty="0">
                <a:ea typeface="Calibri" pitchFamily="34" charset="0"/>
              </a:rPr>
              <a:t>L’estimation d’un bien dans le cadre d’une donation et succession : quels enjeux et responsabilités ? </a:t>
            </a:r>
          </a:p>
          <a:p>
            <a:pPr marL="171450" lvl="0" indent="-171450">
              <a:buFont typeface="Arial" panose="020B0604020202020204" pitchFamily="34" charset="0"/>
              <a:buChar char="•"/>
            </a:pPr>
            <a:r>
              <a:rPr lang="fr-FR" altLang="fr-FR" sz="1000" dirty="0">
                <a:ea typeface="Calibri" pitchFamily="34" charset="0"/>
              </a:rPr>
              <a:t>Exemple de calcul de l’imposition d’un bien donné, dans le cadre d’une succession.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A457BE8-2242-04EB-8238-EA28F40FEA7E}"/>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84A3BD5-8253-1555-2A21-0A454509DC4F}"/>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32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PLUS-VALUE D’UN BIEN IMMOBILIER : REGLES ET CALCUL</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appliquer les règles en matière d’impôt sur la plus-value</a:t>
            </a:r>
          </a:p>
          <a:p>
            <a:pPr marL="171450" lvl="0" indent="-171450">
              <a:buFont typeface="Arial" panose="020B0604020202020204" pitchFamily="34" charset="0"/>
              <a:buChar char="•"/>
            </a:pPr>
            <a:r>
              <a:rPr lang="fr-FR" altLang="fr-FR" sz="1000" dirty="0">
                <a:ea typeface="Calibri" pitchFamily="34" charset="0"/>
              </a:rPr>
              <a:t>Déterminer le montant soumis à l’imposition</a:t>
            </a:r>
          </a:p>
          <a:p>
            <a:pPr marL="171450" lvl="0" indent="-171450">
              <a:buFont typeface="Arial" panose="020B0604020202020204" pitchFamily="34" charset="0"/>
              <a:buChar char="•"/>
            </a:pPr>
            <a:r>
              <a:rPr lang="fr-FR" altLang="fr-FR" sz="1000" dirty="0">
                <a:ea typeface="Calibri" pitchFamily="34" charset="0"/>
              </a:rPr>
              <a:t>Savoir calculer l’impôt sur la plus-value</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principe de la plus-value : règles de taxation : biens concernés</a:t>
            </a:r>
          </a:p>
          <a:p>
            <a:pPr marL="171450" lvl="0" indent="-171450">
              <a:buFont typeface="Arial" panose="020B0604020202020204" pitchFamily="34" charset="0"/>
              <a:buChar char="•"/>
            </a:pPr>
            <a:r>
              <a:rPr lang="fr-FR" altLang="fr-FR" sz="1000" dirty="0">
                <a:ea typeface="Calibri" pitchFamily="34" charset="0"/>
              </a:rPr>
              <a:t>Les situations non-soumises à impôt sur la plus-value</a:t>
            </a:r>
          </a:p>
          <a:p>
            <a:pPr marL="171450" lvl="0" indent="-171450">
              <a:buFont typeface="Arial" panose="020B0604020202020204" pitchFamily="34" charset="0"/>
              <a:buChar char="•"/>
            </a:pPr>
            <a:r>
              <a:rPr lang="fr-FR" altLang="fr-FR" sz="1000" dirty="0">
                <a:ea typeface="Calibri" pitchFamily="34" charset="0"/>
              </a:rPr>
              <a:t>Le montant soumis à l’impôt sur la plus-value</a:t>
            </a:r>
          </a:p>
          <a:p>
            <a:pPr marL="171450" lvl="0" indent="-171450">
              <a:buFont typeface="Arial" panose="020B0604020202020204" pitchFamily="34" charset="0"/>
              <a:buChar char="•"/>
            </a:pPr>
            <a:r>
              <a:rPr lang="fr-FR" altLang="fr-FR" sz="1000" dirty="0">
                <a:ea typeface="Calibri" pitchFamily="34" charset="0"/>
              </a:rPr>
              <a:t>Fiscalité applicable</a:t>
            </a:r>
          </a:p>
          <a:p>
            <a:pPr marL="171450" lvl="0" indent="-171450">
              <a:buFont typeface="Arial" panose="020B0604020202020204" pitchFamily="34" charset="0"/>
              <a:buChar char="•"/>
            </a:pPr>
            <a:r>
              <a:rPr lang="fr-FR" altLang="fr-FR" sz="1000" dirty="0">
                <a:ea typeface="Calibri" pitchFamily="34" charset="0"/>
              </a:rPr>
              <a:t>Calcul de l’impôt sur la plus-value d’un bien immobilier</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AFE566F8-2BEA-68DD-8209-252139E3637A}"/>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D9C280B-4A8D-58A9-7182-96DF4F2E557A}"/>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70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5"/>
            <a:ext cx="66017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VIAGER : REGLEMENTATION, ESTIMATION ET CONSEQUENCES</a:t>
            </a:r>
          </a:p>
          <a:p>
            <a:pPr lvl="0" algn="ctr"/>
            <a:r>
              <a:rPr lang="fr-FR" altLang="fr-FR" sz="1600" b="1" dirty="0">
                <a:solidFill>
                  <a:srgbClr val="DABF3B"/>
                </a:solidFill>
                <a:ea typeface="Calibri" pitchFamily="34" charset="0"/>
              </a:rPr>
              <a:t>JOUR 1</a:t>
            </a:r>
          </a:p>
        </p:txBody>
      </p:sp>
      <p:sp>
        <p:nvSpPr>
          <p:cNvPr id="9" name="Rectangle 1"/>
          <p:cNvSpPr>
            <a:spLocks noChangeArrowheads="1"/>
          </p:cNvSpPr>
          <p:nvPr/>
        </p:nvSpPr>
        <p:spPr bwMode="auto">
          <a:xfrm>
            <a:off x="491268" y="2253285"/>
            <a:ext cx="6745747"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vente en viager.</a:t>
            </a:r>
          </a:p>
          <a:p>
            <a:pPr marL="171450" lvl="0" indent="-171450">
              <a:buFont typeface="Arial" panose="020B0604020202020204" pitchFamily="34" charset="0"/>
              <a:buChar char="•"/>
            </a:pPr>
            <a:r>
              <a:rPr lang="fr-FR" altLang="fr-FR" sz="1000" dirty="0">
                <a:ea typeface="Calibri" pitchFamily="34" charset="0"/>
              </a:rPr>
              <a:t>Acquérir les notions de rente viagère, de bouquet, connaître le mécanisme de la vente en viager.</a:t>
            </a:r>
          </a:p>
          <a:p>
            <a:pPr marL="171450" lvl="0" indent="-171450">
              <a:buFont typeface="Arial" panose="020B0604020202020204" pitchFamily="34" charset="0"/>
              <a:buChar char="•"/>
            </a:pPr>
            <a:r>
              <a:rPr lang="fr-FR" altLang="fr-FR" sz="1000" dirty="0">
                <a:ea typeface="Calibri" pitchFamily="34" charset="0"/>
              </a:rPr>
              <a:t>S’approprier les méthodes d’estimation d’un bien en viager.</a:t>
            </a:r>
          </a:p>
          <a:p>
            <a:pPr marL="171450" lvl="0" indent="-171450">
              <a:buFont typeface="Arial" panose="020B0604020202020204" pitchFamily="34" charset="0"/>
              <a:buChar char="•"/>
            </a:pPr>
            <a:r>
              <a:rPr lang="fr-FR" altLang="fr-FR" sz="1000" dirty="0">
                <a:ea typeface="Calibri" pitchFamily="34" charset="0"/>
              </a:rPr>
              <a:t>Être capable de conseiller un client sur les avantages et inconvénients du viager.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LES DIFFERENTS TYPES DE VIAGER</a:t>
            </a:r>
          </a:p>
          <a:p>
            <a:pPr marL="171450" lvl="0" indent="-171450">
              <a:buFont typeface="Arial" panose="020B0604020202020204" pitchFamily="34" charset="0"/>
              <a:buChar char="•"/>
            </a:pPr>
            <a:r>
              <a:rPr lang="fr-FR" altLang="fr-FR" sz="1000" dirty="0">
                <a:ea typeface="Calibri" pitchFamily="34" charset="0"/>
              </a:rPr>
              <a:t>Viager libre, occupé</a:t>
            </a:r>
          </a:p>
          <a:p>
            <a:pPr marL="171450" lvl="0" indent="-171450">
              <a:buFont typeface="Arial" panose="020B0604020202020204" pitchFamily="34" charset="0"/>
              <a:buChar char="•"/>
            </a:pPr>
            <a:r>
              <a:rPr lang="fr-FR" altLang="fr-FR" sz="1000" dirty="0">
                <a:ea typeface="Calibri" pitchFamily="34" charset="0"/>
              </a:rPr>
              <a:t>Nue-propriété</a:t>
            </a:r>
          </a:p>
          <a:p>
            <a:pPr marL="171450" lvl="0" indent="-171450">
              <a:buFont typeface="Arial" panose="020B0604020202020204" pitchFamily="34" charset="0"/>
              <a:buChar char="•"/>
            </a:pPr>
            <a:r>
              <a:rPr lang="fr-FR" altLang="fr-FR" sz="1000" dirty="0">
                <a:ea typeface="Calibri" pitchFamily="34" charset="0"/>
              </a:rPr>
              <a:t>Le profil des vendeurs et acquéreurs</a:t>
            </a:r>
          </a:p>
          <a:p>
            <a:pPr lvl="0"/>
            <a:endParaRPr lang="fr-FR" altLang="fr-FR" sz="1000" dirty="0">
              <a:ea typeface="Calibri" pitchFamily="34" charset="0"/>
            </a:endParaRPr>
          </a:p>
          <a:p>
            <a:pPr lvl="0"/>
            <a:r>
              <a:rPr lang="fr-FR" altLang="fr-FR" sz="1000" b="1" dirty="0">
                <a:ea typeface="Calibri" pitchFamily="34" charset="0"/>
              </a:rPr>
              <a:t>LES 4 ETAPES DE LA DETERMINATION DU PRIX DE VENTE</a:t>
            </a:r>
          </a:p>
          <a:p>
            <a:pPr marL="171450" lvl="0" indent="-171450">
              <a:buFont typeface="Arial" panose="020B0604020202020204" pitchFamily="34" charset="0"/>
              <a:buChar char="•"/>
            </a:pPr>
            <a:r>
              <a:rPr lang="fr-FR" altLang="fr-FR" sz="1000" dirty="0">
                <a:ea typeface="Calibri" pitchFamily="34" charset="0"/>
              </a:rPr>
              <a:t>Estimation du bien, </a:t>
            </a:r>
          </a:p>
          <a:p>
            <a:pPr marL="171450" lvl="0" indent="-171450">
              <a:buFont typeface="Arial" panose="020B0604020202020204" pitchFamily="34" charset="0"/>
              <a:buChar char="•"/>
            </a:pPr>
            <a:r>
              <a:rPr lang="fr-FR" altLang="fr-FR" sz="1000" dirty="0">
                <a:ea typeface="Calibri" pitchFamily="34" charset="0"/>
              </a:rPr>
              <a:t>Estimation du DUH, </a:t>
            </a:r>
            <a:r>
              <a:rPr lang="fr-FR" altLang="fr-FR" sz="1000" dirty="0" err="1">
                <a:ea typeface="Calibri" pitchFamily="34" charset="0"/>
              </a:rPr>
              <a:t>barême</a:t>
            </a:r>
            <a:r>
              <a:rPr lang="fr-FR" altLang="fr-FR" sz="1000" dirty="0">
                <a:ea typeface="Calibri" pitchFamily="34" charset="0"/>
              </a:rPr>
              <a:t> des notaires et l’usufruit économique </a:t>
            </a:r>
          </a:p>
          <a:p>
            <a:pPr marL="171450" lvl="0" indent="-171450">
              <a:buFont typeface="Arial" panose="020B0604020202020204" pitchFamily="34" charset="0"/>
              <a:buChar char="•"/>
            </a:pPr>
            <a:r>
              <a:rPr lang="fr-FR" altLang="fr-FR" sz="1000" dirty="0">
                <a:ea typeface="Calibri" pitchFamily="34" charset="0"/>
              </a:rPr>
              <a:t>Estimation du bouquet</a:t>
            </a:r>
          </a:p>
          <a:p>
            <a:pPr marL="171450" lvl="0" indent="-171450">
              <a:buFont typeface="Arial" panose="020B0604020202020204" pitchFamily="34" charset="0"/>
              <a:buChar char="•"/>
            </a:pPr>
            <a:r>
              <a:rPr lang="fr-FR" altLang="fr-FR" sz="1000" dirty="0">
                <a:ea typeface="Calibri" pitchFamily="34" charset="0"/>
              </a:rPr>
              <a:t>Estimation de la rente : nombre de têtes, espérance de vie, taux </a:t>
            </a:r>
          </a:p>
          <a:p>
            <a:pPr lvl="0"/>
            <a:endParaRPr lang="fr-FR" altLang="fr-FR" sz="1000" b="1" dirty="0">
              <a:ea typeface="Calibri" pitchFamily="34" charset="0"/>
            </a:endParaRPr>
          </a:p>
          <a:p>
            <a:pPr lvl="0"/>
            <a:r>
              <a:rPr lang="fr-FR" altLang="fr-FR" sz="1000" b="1" dirty="0">
                <a:ea typeface="Calibri" pitchFamily="34" charset="0"/>
              </a:rPr>
              <a:t>LES ELEMENTS DU CONTRAT</a:t>
            </a:r>
          </a:p>
          <a:p>
            <a:pPr marL="171450" lvl="0" indent="-171450">
              <a:buFont typeface="Arial" panose="020B0604020202020204" pitchFamily="34" charset="0"/>
              <a:buChar char="•"/>
            </a:pPr>
            <a:r>
              <a:rPr lang="fr-FR" altLang="fr-FR" sz="1000" dirty="0">
                <a:ea typeface="Calibri" pitchFamily="34" charset="0"/>
              </a:rPr>
              <a:t>Droits et obligations de chacune des parties.</a:t>
            </a:r>
          </a:p>
          <a:p>
            <a:pPr marL="171450" lvl="0" indent="-171450">
              <a:buFont typeface="Arial" panose="020B0604020202020204" pitchFamily="34" charset="0"/>
              <a:buChar char="•"/>
            </a:pPr>
            <a:r>
              <a:rPr lang="fr-FR" altLang="fr-FR" sz="1000" dirty="0">
                <a:ea typeface="Calibri" pitchFamily="34" charset="0"/>
              </a:rPr>
              <a:t>Les conditions de validité du contrat.</a:t>
            </a:r>
          </a:p>
          <a:p>
            <a:pPr marL="171450" lvl="0" indent="-171450">
              <a:buFont typeface="Arial" panose="020B0604020202020204" pitchFamily="34" charset="0"/>
              <a:buChar char="•"/>
            </a:pPr>
            <a:r>
              <a:rPr lang="fr-FR" altLang="fr-FR" sz="1000" dirty="0">
                <a:ea typeface="Calibri" pitchFamily="34" charset="0"/>
              </a:rPr>
              <a:t>La réversibilité de la rente.</a:t>
            </a:r>
          </a:p>
          <a:p>
            <a:pPr marL="171450" lvl="0" indent="-171450">
              <a:buFont typeface="Arial" panose="020B0604020202020204" pitchFamily="34" charset="0"/>
              <a:buChar char="•"/>
            </a:pPr>
            <a:r>
              <a:rPr lang="fr-FR" altLang="fr-FR" sz="1000" dirty="0">
                <a:ea typeface="Calibri" pitchFamily="34" charset="0"/>
              </a:rPr>
              <a:t>Les garanties.</a:t>
            </a: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9019804"/>
            <a:ext cx="2251710" cy="1377885"/>
          </a:xfrm>
          <a:prstGeom prst="rect">
            <a:avLst/>
          </a:prstGeom>
          <a:noFill/>
          <a:ln>
            <a:noFill/>
          </a:ln>
        </p:spPr>
      </p:pic>
      <p:sp>
        <p:nvSpPr>
          <p:cNvPr id="14" name="Zone de texte 7"/>
          <p:cNvSpPr txBox="1"/>
          <p:nvPr/>
        </p:nvSpPr>
        <p:spPr>
          <a:xfrm>
            <a:off x="2890849" y="9030257"/>
            <a:ext cx="4395456" cy="138499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900" b="1" dirty="0"/>
              <a:t>Accès PMR : </a:t>
            </a:r>
            <a:r>
              <a:rPr lang="fr-FR" sz="900" dirty="0"/>
              <a:t>oui, le bâtiment est entièrement accessible aux personnes à mobilité réduite.</a:t>
            </a:r>
          </a:p>
          <a:p>
            <a:pPr>
              <a:spcAft>
                <a:spcPts val="0"/>
              </a:spcAft>
            </a:pPr>
            <a:r>
              <a:rPr lang="fr-FR" sz="900" b="1" dirty="0">
                <a:solidFill>
                  <a:schemeClr val="tx1"/>
                </a:solidFill>
                <a:latin typeface="Arial" panose="020B0604020202020204" pitchFamily="34" charset="0"/>
                <a:ea typeface="Calibri"/>
                <a:cs typeface="Arial" panose="020B0604020202020204" pitchFamily="34" charset="0"/>
              </a:rPr>
              <a:t>C</a:t>
            </a:r>
            <a:r>
              <a:rPr lang="fr-FR" sz="900" b="1" dirty="0">
                <a:solidFill>
                  <a:schemeClr val="tx1"/>
                </a:solidFill>
                <a:effectLst/>
                <a:latin typeface="Arial" panose="020B0604020202020204" pitchFamily="34" charset="0"/>
                <a:ea typeface="Calibri"/>
                <a:cs typeface="Arial" panose="020B0604020202020204" pitchFamily="34" charset="0"/>
              </a:rPr>
              <a:t>oordonnées : </a:t>
            </a:r>
            <a:endParaRPr lang="fr-FR" sz="9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900" dirty="0">
                <a:effectLst/>
                <a:latin typeface="Arial" panose="020B0604020202020204" pitchFamily="34" charset="0"/>
                <a:ea typeface="Calibri"/>
                <a:cs typeface="Arial" panose="020B0604020202020204" pitchFamily="34" charset="0"/>
              </a:rPr>
              <a:t>06.18.07.60.06 / 05.58.55.59.55</a:t>
            </a:r>
          </a:p>
          <a:p>
            <a:r>
              <a:rPr lang="fr-FR" sz="9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900" u="sng" dirty="0">
                <a:solidFill>
                  <a:srgbClr val="0A647A"/>
                </a:solidFill>
                <a:effectLst/>
                <a:latin typeface="Arial" panose="020B0604020202020204" pitchFamily="34" charset="0"/>
                <a:ea typeface="Calibri"/>
                <a:cs typeface="Arial" panose="020B0604020202020204" pitchFamily="34" charset="0"/>
              </a:rPr>
              <a:t> / </a:t>
            </a:r>
            <a:r>
              <a:rPr lang="fr-FR" sz="9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900" dirty="0">
              <a:latin typeface="Arial" panose="020B0604020202020204" pitchFamily="34" charset="0"/>
              <a:ea typeface="Calibri"/>
              <a:cs typeface="Arial" panose="020B0604020202020204" pitchFamily="34" charset="0"/>
            </a:endParaRPr>
          </a:p>
          <a:p>
            <a:pPr>
              <a:spcAft>
                <a:spcPts val="0"/>
              </a:spcAft>
            </a:pPr>
            <a:endParaRPr lang="fr-FR" sz="900" dirty="0">
              <a:effectLst/>
              <a:latin typeface="Arial" panose="020B0604020202020204" pitchFamily="34" charset="0"/>
              <a:ea typeface="Calibri"/>
              <a:cs typeface="Arial" panose="020B0604020202020204" pitchFamily="34" charset="0"/>
            </a:endParaRPr>
          </a:p>
          <a:p>
            <a:pPr>
              <a:spcAft>
                <a:spcPts val="0"/>
              </a:spcAft>
            </a:pPr>
            <a:r>
              <a:rPr lang="fr-FR" sz="9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900" b="1" dirty="0">
                <a:solidFill>
                  <a:srgbClr val="0A647A"/>
                </a:solidFill>
                <a:effectLst/>
                <a:latin typeface="Arial" panose="020B0604020202020204" pitchFamily="34" charset="0"/>
                <a:ea typeface="Calibri"/>
                <a:cs typeface="Arial" panose="020B0604020202020204" pitchFamily="34" charset="0"/>
              </a:rPr>
              <a:t>EOF</a:t>
            </a:r>
            <a:r>
              <a:rPr lang="fr-FR" sz="900" b="1" dirty="0">
                <a:solidFill>
                  <a:srgbClr val="D4B937"/>
                </a:solidFill>
                <a:effectLst/>
                <a:latin typeface="Arial" panose="020B0604020202020204" pitchFamily="34" charset="0"/>
                <a:ea typeface="Calibri"/>
                <a:cs typeface="Arial" panose="020B0604020202020204" pitchFamily="34" charset="0"/>
              </a:rPr>
              <a:t>IMMO</a:t>
            </a:r>
            <a:r>
              <a:rPr lang="fr-FR" sz="900" b="1" dirty="0">
                <a:solidFill>
                  <a:srgbClr val="000000"/>
                </a:solidFill>
                <a:effectLst/>
                <a:latin typeface="Arial" panose="020B0604020202020204" pitchFamily="34" charset="0"/>
                <a:ea typeface="Calibri"/>
                <a:cs typeface="Arial" panose="020B0604020202020204" pitchFamily="34" charset="0"/>
              </a:rPr>
              <a:t> </a:t>
            </a:r>
            <a:endParaRPr lang="fr-FR" sz="900" b="1" dirty="0">
              <a:effectLst/>
              <a:latin typeface="Arial" panose="020B0604020202020204" pitchFamily="34" charset="0"/>
              <a:ea typeface="Calibri"/>
              <a:cs typeface="Arial" panose="020B0604020202020204" pitchFamily="34" charset="0"/>
            </a:endParaRPr>
          </a:p>
          <a:p>
            <a:pPr>
              <a:spcAft>
                <a:spcPts val="0"/>
              </a:spcAft>
            </a:pPr>
            <a:r>
              <a:rPr lang="fr-FR" sz="9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900" dirty="0">
              <a:effectLst/>
              <a:latin typeface="Arial" panose="020B0604020202020204" pitchFamily="34" charset="0"/>
              <a:ea typeface="Calibri"/>
              <a:cs typeface="Arial" panose="020B0604020202020204" pitchFamily="34" charset="0"/>
            </a:endParaRPr>
          </a:p>
          <a:p>
            <a:pPr>
              <a:spcAft>
                <a:spcPts val="0"/>
              </a:spcAft>
            </a:pPr>
            <a:r>
              <a:rPr lang="fr-FR" sz="9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900" dirty="0">
              <a:effectLst/>
              <a:latin typeface="Arial" panose="020B0604020202020204" pitchFamily="34" charset="0"/>
              <a:ea typeface="Calibri"/>
              <a:cs typeface="Arial" panose="020B0604020202020204" pitchFamily="34" charset="0"/>
            </a:endParaRPr>
          </a:p>
          <a:p>
            <a:pPr>
              <a:spcAft>
                <a:spcPts val="0"/>
              </a:spcAft>
            </a:pPr>
            <a:r>
              <a:rPr lang="fr-FR" sz="900" dirty="0">
                <a:solidFill>
                  <a:srgbClr val="000000"/>
                </a:solidFill>
                <a:effectLst/>
                <a:latin typeface="Arial" panose="020B0604020202020204" pitchFamily="34" charset="0"/>
                <a:ea typeface="Calibri"/>
                <a:cs typeface="Arial" panose="020B0604020202020204" pitchFamily="34" charset="0"/>
              </a:rPr>
              <a:t>40130 CAPBRETON</a:t>
            </a:r>
            <a:endParaRPr lang="fr-FR" sz="900" dirty="0">
              <a:effectLst/>
              <a:latin typeface="Arial" panose="020B0604020202020204" pitchFamily="34" charset="0"/>
              <a:ea typeface="Calibri"/>
              <a:cs typeface="Arial" panose="020B0604020202020204" pitchFamily="34" charset="0"/>
            </a:endParaRPr>
          </a:p>
        </p:txBody>
      </p:sp>
      <p:sp>
        <p:nvSpPr>
          <p:cNvPr id="15"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88C818D4-EF3C-F097-5B94-051BDA599E1D}"/>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D28059D-5A86-BC88-2A13-5C214D343DFF}"/>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68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5"/>
            <a:ext cx="66017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VIAGER : REGLEMENTATION, ESTIMATION ET CONSEQUENCES</a:t>
            </a:r>
          </a:p>
          <a:p>
            <a:pPr lvl="0" algn="ctr"/>
            <a:r>
              <a:rPr lang="fr-FR" altLang="fr-FR" sz="1600" b="1" dirty="0">
                <a:solidFill>
                  <a:srgbClr val="DABF3B"/>
                </a:solidFill>
                <a:ea typeface="Calibri" pitchFamily="34" charset="0"/>
              </a:rPr>
              <a:t>JOUR 2</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vente en viager.</a:t>
            </a:r>
          </a:p>
          <a:p>
            <a:pPr marL="171450" lvl="0" indent="-171450">
              <a:buFont typeface="Arial" panose="020B0604020202020204" pitchFamily="34" charset="0"/>
              <a:buChar char="•"/>
            </a:pPr>
            <a:r>
              <a:rPr lang="fr-FR" altLang="fr-FR" sz="1000" dirty="0">
                <a:ea typeface="Calibri" pitchFamily="34" charset="0"/>
              </a:rPr>
              <a:t>Acquérir les notions de rente viagère, de bouquet, connaître le mécanisme de la vente en viager.</a:t>
            </a:r>
          </a:p>
          <a:p>
            <a:pPr marL="171450" lvl="0" indent="-171450">
              <a:buFont typeface="Arial" panose="020B0604020202020204" pitchFamily="34" charset="0"/>
              <a:buChar char="•"/>
            </a:pPr>
            <a:r>
              <a:rPr lang="fr-FR" altLang="fr-FR" sz="1000" dirty="0">
                <a:ea typeface="Calibri" pitchFamily="34" charset="0"/>
              </a:rPr>
              <a:t>S’approprier les méthodes d’estimation d’un bien en viager.</a:t>
            </a:r>
          </a:p>
          <a:p>
            <a:pPr marL="171450" lvl="0" indent="-171450">
              <a:buFont typeface="Arial" panose="020B0604020202020204" pitchFamily="34" charset="0"/>
              <a:buChar char="•"/>
            </a:pPr>
            <a:r>
              <a:rPr lang="fr-FR" altLang="fr-FR" sz="1000" dirty="0">
                <a:ea typeface="Calibri" pitchFamily="34" charset="0"/>
              </a:rPr>
              <a:t>Être capable de conseiller un client sur les avantages et inconvénients du viager.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HONORAIRES, DROIT DE MUTATION ET  FISCALITE</a:t>
            </a:r>
          </a:p>
          <a:p>
            <a:pPr marL="171450" lvl="0" indent="-171450">
              <a:buFont typeface="Arial" panose="020B0604020202020204" pitchFamily="34" charset="0"/>
              <a:buChar char="•"/>
            </a:pPr>
            <a:r>
              <a:rPr lang="fr-FR" altLang="fr-FR" sz="1000" dirty="0">
                <a:ea typeface="Calibri" pitchFamily="34" charset="0"/>
              </a:rPr>
              <a:t>Calcul des honoraires</a:t>
            </a:r>
          </a:p>
          <a:p>
            <a:pPr marL="171450" lvl="0" indent="-171450">
              <a:buFont typeface="Arial" panose="020B0604020202020204" pitchFamily="34" charset="0"/>
              <a:buChar char="•"/>
            </a:pPr>
            <a:r>
              <a:rPr lang="fr-FR" altLang="fr-FR" sz="1000" dirty="0">
                <a:ea typeface="Calibri" pitchFamily="34" charset="0"/>
              </a:rPr>
              <a:t>Règles applicables en matière de mutation</a:t>
            </a:r>
          </a:p>
          <a:p>
            <a:pPr marL="171450" lvl="0" indent="-171450">
              <a:buFont typeface="Arial" panose="020B0604020202020204" pitchFamily="34" charset="0"/>
              <a:buChar char="•"/>
            </a:pPr>
            <a:r>
              <a:rPr lang="fr-FR" altLang="fr-FR" sz="1000" dirty="0">
                <a:ea typeface="Calibri" pitchFamily="34" charset="0"/>
              </a:rPr>
              <a:t>Fiscalité de la rente </a:t>
            </a:r>
          </a:p>
          <a:p>
            <a:pPr marL="171450" lvl="0" indent="-171450">
              <a:buFont typeface="Arial" panose="020B0604020202020204" pitchFamily="34" charset="0"/>
              <a:buChar char="•"/>
            </a:pPr>
            <a:r>
              <a:rPr lang="fr-FR" altLang="fr-FR" sz="1000" dirty="0">
                <a:ea typeface="Calibri" pitchFamily="34" charset="0"/>
              </a:rPr>
              <a:t>IFI et frais de succession : règles et avantages</a:t>
            </a:r>
          </a:p>
          <a:p>
            <a:pPr lvl="0"/>
            <a:endParaRPr lang="fr-FR" altLang="fr-FR" sz="1000" b="1" dirty="0">
              <a:ea typeface="Calibri" pitchFamily="34" charset="0"/>
            </a:endParaRPr>
          </a:p>
          <a:p>
            <a:pPr lvl="0"/>
            <a:r>
              <a:rPr lang="fr-FR" altLang="fr-FR" sz="1000" b="1" dirty="0">
                <a:ea typeface="Calibri" pitchFamily="34" charset="0"/>
              </a:rPr>
              <a:t>CAS PRATIQUES ET EXEMPLES DE CALCULS </a:t>
            </a:r>
          </a:p>
          <a:p>
            <a:pPr marL="171450" lvl="0" indent="-171450">
              <a:buFont typeface="Arial" panose="020B0604020202020204" pitchFamily="34" charset="0"/>
              <a:buChar char="•"/>
            </a:pPr>
            <a:r>
              <a:rPr lang="fr-FR" altLang="fr-FR" sz="1000" dirty="0">
                <a:ea typeface="Calibri" pitchFamily="34" charset="0"/>
              </a:rPr>
              <a:t>A partir d’exemples concrets ; calcul des 4 étapes de détermination du prix</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80650"/>
            <a:ext cx="2251710" cy="1717040"/>
          </a:xfrm>
          <a:prstGeom prst="rect">
            <a:avLst/>
          </a:prstGeom>
          <a:noFill/>
          <a:ln>
            <a:noFill/>
          </a:ln>
        </p:spPr>
      </p:pic>
      <p:sp>
        <p:nvSpPr>
          <p:cNvPr id="14" name="Zone de texte 7"/>
          <p:cNvSpPr txBox="1"/>
          <p:nvPr/>
        </p:nvSpPr>
        <p:spPr>
          <a:xfrm>
            <a:off x="2890849" y="868065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5"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88C818D4-EF3C-F097-5B94-051BDA599E1D}"/>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D28059D-5A86-BC88-2A13-5C214D343DFF}"/>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717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36</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REDACTION D’UN COMPROMIS DE VENTE : </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identifier les clauses importantes d’un compromis de vente</a:t>
            </a:r>
          </a:p>
          <a:p>
            <a:pPr marL="171450" lvl="0" indent="-171450">
              <a:buFont typeface="Arial" panose="020B0604020202020204" pitchFamily="34" charset="0"/>
              <a:buChar char="•"/>
            </a:pPr>
            <a:r>
              <a:rPr lang="fr-FR" altLang="fr-FR" sz="1000" dirty="0">
                <a:ea typeface="Calibri" pitchFamily="34" charset="0"/>
              </a:rPr>
              <a:t>Connaître les limites de la rédaction</a:t>
            </a:r>
          </a:p>
          <a:p>
            <a:pPr marL="171450" lvl="0" indent="-171450">
              <a:buFont typeface="Arial" panose="020B0604020202020204" pitchFamily="34" charset="0"/>
              <a:buChar char="•"/>
            </a:pPr>
            <a:r>
              <a:rPr lang="fr-FR" altLang="fr-FR" sz="1000" dirty="0">
                <a:ea typeface="Calibri" pitchFamily="34" charset="0"/>
              </a:rPr>
              <a:t>Appréhender la responsabilité du rédacteur</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compromis de vente : comprendre les enjeux juridiques du compromis</a:t>
            </a:r>
          </a:p>
          <a:p>
            <a:pPr marL="171450" lvl="0" indent="-171450">
              <a:buFont typeface="Arial" panose="020B0604020202020204" pitchFamily="34" charset="0"/>
              <a:buChar char="•"/>
            </a:pPr>
            <a:r>
              <a:rPr lang="fr-FR" altLang="fr-FR" sz="1000" dirty="0">
                <a:ea typeface="Calibri" pitchFamily="34" charset="0"/>
              </a:rPr>
              <a:t>Préparer un compromis de vente : réunir les éléments/ documents obligatoires et essentiels au contrat, vérifier les clauses importantes, s’assurer de l’accord des parties sur les points essentiels et les retranscrire</a:t>
            </a:r>
          </a:p>
          <a:p>
            <a:pPr marL="171450" lvl="0" indent="-171450">
              <a:buFont typeface="Arial" panose="020B0604020202020204" pitchFamily="34" charset="0"/>
              <a:buChar char="•"/>
            </a:pPr>
            <a:r>
              <a:rPr lang="fr-FR" altLang="fr-FR" sz="1000" dirty="0">
                <a:ea typeface="Calibri" pitchFamily="34" charset="0"/>
              </a:rPr>
              <a:t>La responsabilité du rédacteur</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4939C821-05F8-DD7D-A4A6-0ACD976494E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3B095A4-BD7E-770E-2FC4-AC5EDF39E34D}"/>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267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6648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PHOTOS : BOOSTEZ VOS ANNONCES DE BIENS IMMOBILIERS</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photographier un bien immobilier pour valoriser les annonces immobilières.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Présentation d’images</a:t>
            </a:r>
          </a:p>
          <a:p>
            <a:pPr marL="171450" lvl="0" indent="-171450">
              <a:buFont typeface="Arial" panose="020B0604020202020204" pitchFamily="34" charset="0"/>
              <a:buChar char="•"/>
            </a:pPr>
            <a:r>
              <a:rPr lang="fr-FR" altLang="fr-FR" sz="1000" dirty="0">
                <a:ea typeface="Calibri" pitchFamily="34" charset="0"/>
              </a:rPr>
              <a:t>Tour d’horizon des tendances, magazine de décoration, sites d’agences immobilières.</a:t>
            </a:r>
          </a:p>
          <a:p>
            <a:pPr marL="171450" lvl="0" indent="-171450">
              <a:buFont typeface="Arial" panose="020B0604020202020204" pitchFamily="34" charset="0"/>
              <a:buChar char="•"/>
            </a:pPr>
            <a:r>
              <a:rPr lang="fr-FR" altLang="fr-FR" sz="1000" dirty="0">
                <a:ea typeface="Calibri" pitchFamily="34" charset="0"/>
              </a:rPr>
              <a:t>Identifier les contraintes liées à la photographie de biens et apprendre à les contourner.</a:t>
            </a:r>
          </a:p>
          <a:p>
            <a:pPr marL="171450" lvl="0" indent="-171450">
              <a:buFont typeface="Arial" panose="020B0604020202020204" pitchFamily="34" charset="0"/>
              <a:buChar char="•"/>
            </a:pPr>
            <a:r>
              <a:rPr lang="fr-FR" altLang="fr-FR" sz="1000" dirty="0">
                <a:ea typeface="Calibri" pitchFamily="34" charset="0"/>
              </a:rPr>
              <a:t>La notion de home </a:t>
            </a:r>
            <a:r>
              <a:rPr lang="fr-FR" altLang="fr-FR" sz="1000" dirty="0" err="1">
                <a:ea typeface="Calibri" pitchFamily="34" charset="0"/>
              </a:rPr>
              <a:t>staging</a:t>
            </a:r>
            <a:r>
              <a:rPr lang="fr-FR" altLang="fr-FR" sz="1000" dirty="0">
                <a:ea typeface="Calibri" pitchFamily="34" charset="0"/>
              </a:rPr>
              <a:t> et la mise en pratique : la lumière, la mise en valeur des volumes, de l’espace, la répartition des objets.</a:t>
            </a:r>
          </a:p>
          <a:p>
            <a:pPr lvl="0"/>
            <a:r>
              <a:rPr lang="fr-FR" altLang="fr-FR" sz="1000" b="1" dirty="0">
                <a:ea typeface="Calibri" pitchFamily="34" charset="0"/>
              </a:rPr>
              <a:t>La prise de vue</a:t>
            </a:r>
          </a:p>
          <a:p>
            <a:pPr marL="171450" lvl="0" indent="-171450">
              <a:buFont typeface="Arial" panose="020B0604020202020204" pitchFamily="34" charset="0"/>
              <a:buChar char="•"/>
            </a:pPr>
            <a:r>
              <a:rPr lang="fr-FR" altLang="fr-FR" sz="1000" dirty="0">
                <a:ea typeface="Calibri" pitchFamily="34" charset="0"/>
              </a:rPr>
              <a:t>Les règles de base, choix des perspectives et angles de prises de vue en fonction de la taille des biens immobiliers.</a:t>
            </a:r>
          </a:p>
          <a:p>
            <a:pPr marL="171450" lvl="0" indent="-171450">
              <a:buFont typeface="Arial" panose="020B0604020202020204" pitchFamily="34" charset="0"/>
              <a:buChar char="•"/>
            </a:pPr>
            <a:r>
              <a:rPr lang="fr-FR" altLang="fr-FR" sz="1000" dirty="0">
                <a:ea typeface="Calibri" pitchFamily="34" charset="0"/>
              </a:rPr>
              <a:t>Les réglages adaptés à votre matériel.</a:t>
            </a:r>
          </a:p>
          <a:p>
            <a:pPr marL="171450" lvl="0" indent="-171450">
              <a:buFont typeface="Arial" panose="020B0604020202020204" pitchFamily="34" charset="0"/>
              <a:buChar char="•"/>
            </a:pPr>
            <a:r>
              <a:rPr lang="fr-FR" altLang="fr-FR" sz="1000" dirty="0">
                <a:ea typeface="Calibri" pitchFamily="34" charset="0"/>
              </a:rPr>
              <a:t>Obtenir des images cohérentes.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r>
              <a:rPr lang="fr-FR" altLang="fr-FR" sz="1000" dirty="0">
                <a:ea typeface="Calibri" pitchFamily="34" charset="0"/>
              </a:rPr>
              <a:t>Travail sur smartphone et matériel utilisé par le stagiaire.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0" name="Image 9"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1"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5"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84002D8-2A66-E70C-5AF3-409A1E13393E}"/>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7BE4C25-32BD-D784-1555-065F288A23D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614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561263" cy="10693400"/>
          </a:xfrm>
          <a:prstGeom prst="rect">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233" y="4410596"/>
            <a:ext cx="3672796" cy="1004644"/>
          </a:xfrm>
          <a:prstGeom prst="rect">
            <a:avLst/>
          </a:prstGeom>
        </p:spPr>
      </p:pic>
    </p:spTree>
    <p:extLst>
      <p:ext uri="{BB962C8B-B14F-4D97-AF65-F5344CB8AC3E}">
        <p14:creationId xmlns:p14="http://schemas.microsoft.com/office/powerpoint/2010/main" val="116418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52239" y="0"/>
            <a:ext cx="2856519" cy="1512168"/>
          </a:xfrm>
          <a:prstGeom prst="rect">
            <a:avLst/>
          </a:prstGeom>
        </p:spPr>
      </p:pic>
      <p:sp>
        <p:nvSpPr>
          <p:cNvPr id="12" name="Titre 1"/>
          <p:cNvSpPr txBox="1">
            <a:spLocks/>
          </p:cNvSpPr>
          <p:nvPr/>
        </p:nvSpPr>
        <p:spPr>
          <a:xfrm>
            <a:off x="252240" y="1667335"/>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39343"/>
            <a:ext cx="6601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rgbClr val="DABF3B"/>
                </a:solidFill>
                <a:ea typeface="Calibri" pitchFamily="34" charset="0"/>
              </a:rPr>
              <a:t>PRESENTATION</a:t>
            </a:r>
            <a:endParaRPr lang="fr-FR" altLang="fr-FR" sz="2400" dirty="0">
              <a:solidFill>
                <a:schemeClr val="bg1"/>
              </a:solidFill>
              <a:ea typeface="Calibri" pitchFamily="34" charset="0"/>
            </a:endParaRPr>
          </a:p>
        </p:txBody>
      </p:sp>
      <p:sp>
        <p:nvSpPr>
          <p:cNvPr id="9" name="Rectangle 1"/>
          <p:cNvSpPr>
            <a:spLocks noChangeArrowheads="1"/>
          </p:cNvSpPr>
          <p:nvPr/>
        </p:nvSpPr>
        <p:spPr bwMode="auto">
          <a:xfrm>
            <a:off x="491268" y="2246906"/>
            <a:ext cx="6745747"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Quelques chiffres</a:t>
            </a:r>
          </a:p>
          <a:p>
            <a:pPr lvl="0"/>
            <a:r>
              <a:rPr lang="fr-FR" altLang="fr-FR" sz="1000" b="1" dirty="0">
                <a:ea typeface="Calibri" pitchFamily="34" charset="0"/>
              </a:rPr>
              <a:t>Chaque année, EOFIMMO forme des centaines de stagiaires en immobilier :</a:t>
            </a:r>
          </a:p>
          <a:p>
            <a:pPr marL="171450" lvl="0" indent="-171450">
              <a:buFont typeface="Arial" panose="020B0604020202020204" pitchFamily="34" charset="0"/>
              <a:buChar char="•"/>
            </a:pPr>
            <a:r>
              <a:rPr lang="fr-FR" altLang="fr-FR" sz="1000" dirty="0">
                <a:ea typeface="Calibri" pitchFamily="34" charset="0"/>
              </a:rPr>
              <a:t>+ de 60 étudiants par an en niveau Licence Responsable d’Affaires en Immobilier avec un taux de réussite de 78 à 85% par an.</a:t>
            </a:r>
          </a:p>
          <a:p>
            <a:pPr marL="171450" lvl="0" indent="-171450">
              <a:buFont typeface="Arial" panose="020B0604020202020204" pitchFamily="34" charset="0"/>
              <a:buChar char="•"/>
            </a:pPr>
            <a:r>
              <a:rPr lang="fr-FR" altLang="fr-FR" sz="1000" dirty="0">
                <a:ea typeface="Calibri" pitchFamily="34" charset="0"/>
              </a:rPr>
              <a:t>Des dizaines d’agences immobilières et des centaines de collaborateurs formés. </a:t>
            </a:r>
          </a:p>
          <a:p>
            <a:pPr marL="171450" lvl="0" indent="-171450">
              <a:buFont typeface="Arial" panose="020B0604020202020204" pitchFamily="34" charset="0"/>
              <a:buChar char="•"/>
            </a:pPr>
            <a:r>
              <a:rPr lang="fr-FR" altLang="fr-FR" sz="1000" dirty="0">
                <a:ea typeface="Calibri" pitchFamily="34" charset="0"/>
              </a:rPr>
              <a:t>100 % ont obtenu l’attestation de suivi de formation nécessaire au renouvellement de leur carte professionnelle.</a:t>
            </a:r>
          </a:p>
          <a:p>
            <a:pPr marL="171450" lvl="0" indent="-171450">
              <a:buFont typeface="Arial" panose="020B0604020202020204" pitchFamily="34" charset="0"/>
              <a:buChar char="•"/>
            </a:pPr>
            <a:r>
              <a:rPr lang="fr-FR" altLang="fr-FR" sz="1000" dirty="0">
                <a:ea typeface="Calibri" pitchFamily="34" charset="0"/>
              </a:rPr>
              <a:t>	100% des stagiaires bénéficiant de droits au financement ont pu voir leur formation prise en charge totalement ou partiellement.</a:t>
            </a:r>
          </a:p>
          <a:p>
            <a:pPr marL="171450" lvl="0" indent="-171450">
              <a:buFont typeface="Arial" panose="020B0604020202020204" pitchFamily="34" charset="0"/>
              <a:buChar char="•"/>
            </a:pPr>
            <a:r>
              <a:rPr lang="fr-FR" altLang="fr-FR" sz="1000" dirty="0">
                <a:ea typeface="Calibri" pitchFamily="34" charset="0"/>
              </a:rPr>
              <a:t>95% des stagiaires sont satisfaits voire très satisfaits de la formation délivrée par EOFIMMO.</a:t>
            </a:r>
          </a:p>
          <a:p>
            <a:pPr lvl="0"/>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a:t>
            </a: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Réservation</a:t>
            </a:r>
          </a:p>
          <a:p>
            <a:pPr lvl="0"/>
            <a:r>
              <a:rPr lang="fr-FR" altLang="fr-FR" sz="1000" dirty="0">
                <a:ea typeface="Calibri" pitchFamily="34" charset="0"/>
              </a:rPr>
              <a:t>Pour réserver votre formation, contactez-nous le plus en amont possible (</a:t>
            </a:r>
            <a:r>
              <a:rPr lang="fr-FR" altLang="fr-FR" sz="1000" u="sng" dirty="0">
                <a:ea typeface="Calibri" pitchFamily="34" charset="0"/>
              </a:rPr>
              <a:t>au moins un mois avant</a:t>
            </a:r>
            <a:r>
              <a:rPr lang="fr-FR" altLang="fr-FR" sz="1000" dirty="0">
                <a:ea typeface="Calibri" pitchFamily="34" charset="0"/>
              </a:rPr>
              <a:t>) pour préparer votre dossier à transmettre à votre organisme de financement.</a:t>
            </a:r>
          </a:p>
          <a:p>
            <a:pPr lvl="0"/>
            <a:endParaRPr lang="fr-FR" altLang="fr-FR" sz="1000" dirty="0">
              <a:ea typeface="Calibri" pitchFamily="34" charset="0"/>
            </a:endParaRPr>
          </a:p>
          <a:p>
            <a:pPr lvl="0"/>
            <a:r>
              <a:rPr lang="fr-FR" altLang="fr-FR" sz="1100" b="1" dirty="0">
                <a:solidFill>
                  <a:srgbClr val="08667B"/>
                </a:solidFill>
                <a:ea typeface="Calibri" pitchFamily="34" charset="0"/>
              </a:rPr>
              <a:t>Lieu et date de formation</a:t>
            </a:r>
          </a:p>
          <a:p>
            <a:pPr lvl="0"/>
            <a:r>
              <a:rPr lang="fr-FR" altLang="fr-FR" sz="1000" dirty="0">
                <a:ea typeface="Calibri" pitchFamily="34" charset="0"/>
              </a:rPr>
              <a:t>Nous fixons la date et le lieu de formation avec vous.</a:t>
            </a:r>
          </a:p>
          <a:p>
            <a:pPr lvl="0"/>
            <a:r>
              <a:rPr lang="fr-FR" altLang="fr-FR" sz="1000" dirty="0">
                <a:ea typeface="Calibri" pitchFamily="34" charset="0"/>
              </a:rPr>
              <a:t>Toutes les formations peuvent être dispensées au sein de nos locaux adaptés avec du matériel de qualité ou au sein de votre agence immobilière ou entreprise.</a:t>
            </a:r>
          </a:p>
        </p:txBody>
      </p:sp>
      <p:pic>
        <p:nvPicPr>
          <p:cNvPr id="16" name="Image 15" descr="../../../../../Desktop/Capture%20d’écran%202020-09-04%20à%2007.02.5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06577"/>
                </a:solidFill>
                <a:effectLst/>
                <a:latin typeface="Arial" panose="020B0604020202020204" pitchFamily="34" charset="0"/>
                <a:ea typeface="Calibri"/>
                <a:cs typeface="Arial" panose="020B0604020202020204" pitchFamily="34" charset="0"/>
                <a:hlinkClick r:id="rId6">
                  <a:extLst>
                    <a:ext uri="{A12FA001-AC4F-418D-AE19-62706E023703}">
                      <ahyp:hlinkClr xmlns:ahyp="http://schemas.microsoft.com/office/drawing/2018/hyperlinkcolor" val="tx"/>
                    </a:ext>
                  </a:extLst>
                </a:hlinkClick>
              </a:rPr>
              <a:t>eofimmo@gmail.com</a:t>
            </a:r>
            <a:r>
              <a:rPr lang="fr-FR" sz="1100" u="sng" dirty="0">
                <a:solidFill>
                  <a:srgbClr val="006577"/>
                </a:solidFill>
                <a:effectLst/>
                <a:latin typeface="Arial" panose="020B0604020202020204" pitchFamily="34" charset="0"/>
                <a:ea typeface="Calibri"/>
                <a:cs typeface="Arial" panose="020B0604020202020204" pitchFamily="34" charset="0"/>
              </a:rPr>
              <a:t> </a:t>
            </a:r>
            <a:r>
              <a:rPr lang="fr-FR" sz="1100" u="sng" dirty="0">
                <a:solidFill>
                  <a:srgbClr val="006577"/>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7"/>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b="1"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30792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18E3A-6CE9-2084-A45A-6BA36C3D337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B074E11-839E-F715-0CBF-7265F5ABCA78}"/>
              </a:ext>
            </a:extLst>
          </p:cNvPr>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94E11411-549F-94CF-2017-6C0840897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a:extLst>
              <a:ext uri="{FF2B5EF4-FFF2-40B4-BE49-F238E27FC236}">
                <a16:creationId xmlns:a16="http://schemas.microsoft.com/office/drawing/2014/main" id="{DCBB2703-7970-60A6-BF49-D26DFBD647F9}"/>
              </a:ext>
            </a:extLst>
          </p:cNvPr>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27A176FF-AA1F-57AF-E2B6-F4C19EF02815}"/>
              </a:ext>
            </a:extLst>
          </p:cNvPr>
          <p:cNvSpPr>
            <a:spLocks noChangeArrowheads="1"/>
          </p:cNvSpPr>
          <p:nvPr/>
        </p:nvSpPr>
        <p:spPr bwMode="auto">
          <a:xfrm>
            <a:off x="252239" y="1704373"/>
            <a:ext cx="70798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NON –DISCRIMINATION A L’ACCES AU LOGEMENT,  METIER DE L’AGENT IMMOBILIER : LE RESPECT DU CODE DE DEONTOLOGIE, LA PRISE DE MANDAT </a:t>
            </a:r>
          </a:p>
        </p:txBody>
      </p:sp>
      <p:sp>
        <p:nvSpPr>
          <p:cNvPr id="9" name="Rectangle 1">
            <a:extLst>
              <a:ext uri="{FF2B5EF4-FFF2-40B4-BE49-F238E27FC236}">
                <a16:creationId xmlns:a16="http://schemas.microsoft.com/office/drawing/2014/main" id="{876E959E-7D30-91C0-BCD7-6F2AAF289FAB}"/>
              </a:ext>
            </a:extLst>
          </p:cNvPr>
          <p:cNvSpPr>
            <a:spLocks noChangeArrowheads="1"/>
          </p:cNvSpPr>
          <p:nvPr/>
        </p:nvSpPr>
        <p:spPr bwMode="auto">
          <a:xfrm>
            <a:off x="491268" y="2253285"/>
            <a:ext cx="6745747"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a:t>
            </a:r>
            <a:r>
              <a:rPr lang="fr-FR" altLang="fr-FR" sz="1000" i="1" dirty="0">
                <a:ea typeface="Calibri" pitchFamily="34" charset="0"/>
              </a:rPr>
              <a:t>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a:t>
            </a:r>
            <a:r>
              <a:rPr lang="fr-FR" altLang="fr-FR" sz="1000" i="1" dirty="0">
                <a:ea typeface="Calibri" pitchFamily="34" charset="0"/>
              </a:rPr>
              <a:t>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 rôle de l’agent immobilier, ses obligations et sa responsabilité. </a:t>
            </a:r>
          </a:p>
          <a:p>
            <a:pPr marL="171450" lvl="0" indent="-171450">
              <a:buFont typeface="Arial" panose="020B0604020202020204" pitchFamily="34" charset="0"/>
              <a:buChar char="•"/>
            </a:pPr>
            <a:r>
              <a:rPr lang="fr-FR" altLang="fr-FR" sz="1000" dirty="0">
                <a:ea typeface="Calibri" pitchFamily="34" charset="0"/>
              </a:rPr>
              <a:t>Connaissance des principaux textes réglementant le métier d’agent immobilier. </a:t>
            </a:r>
          </a:p>
          <a:p>
            <a:pPr marL="171450" lvl="0" indent="-171450">
              <a:buFont typeface="Arial" panose="020B0604020202020204" pitchFamily="34" charset="0"/>
              <a:buChar char="•"/>
            </a:pPr>
            <a:r>
              <a:rPr lang="fr-FR" altLang="fr-FR" sz="1000" dirty="0">
                <a:ea typeface="Calibri" pitchFamily="34" charset="0"/>
              </a:rPr>
              <a:t>Connaître les obligations de l’agent immobilier en matière de lutte contre les discriminations à l’accès au logement en matière de location et de vente.</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100" dirty="0">
                <a:ea typeface="Calibri" pitchFamily="34" charset="0"/>
              </a:rPr>
              <a:t>La notion de « discrimination à l’accès au logement » : notion de discrimination et textes applicables.</a:t>
            </a:r>
          </a:p>
          <a:p>
            <a:pPr marL="171450" lvl="0" indent="-171450">
              <a:buFont typeface="Arial" panose="020B0604020202020204" pitchFamily="34" charset="0"/>
              <a:buChar char="•"/>
            </a:pPr>
            <a:r>
              <a:rPr lang="fr-FR" altLang="fr-FR" sz="1100" dirty="0">
                <a:ea typeface="Calibri" pitchFamily="34" charset="0"/>
              </a:rPr>
              <a:t>Le rôle de l’agent immobilier dans le cadre de la vente d’un logement.</a:t>
            </a:r>
          </a:p>
          <a:p>
            <a:pPr marL="171450" lvl="0" indent="-171450">
              <a:buFont typeface="Arial" panose="020B0604020202020204" pitchFamily="34" charset="0"/>
              <a:buChar char="•"/>
            </a:pPr>
            <a:r>
              <a:rPr lang="fr-FR" altLang="fr-FR" sz="1100" dirty="0">
                <a:ea typeface="Calibri" pitchFamily="34" charset="0"/>
              </a:rPr>
              <a:t>Le rôle de l’agent immobilier dans le cadre de la mise en location d’un logement.</a:t>
            </a:r>
          </a:p>
          <a:p>
            <a:pPr marL="171450" lvl="0" indent="-171450">
              <a:buFont typeface="Arial" panose="020B0604020202020204" pitchFamily="34" charset="0"/>
              <a:buChar char="•"/>
            </a:pPr>
            <a:r>
              <a:rPr lang="fr-FR" altLang="fr-FR" sz="1100" dirty="0">
                <a:ea typeface="Calibri" pitchFamily="34" charset="0"/>
              </a:rPr>
              <a:t>La méthode de </a:t>
            </a:r>
            <a:r>
              <a:rPr lang="fr-FR" altLang="fr-FR" sz="1100" dirty="0" err="1">
                <a:ea typeface="Calibri" pitchFamily="34" charset="0"/>
              </a:rPr>
              <a:t>testing</a:t>
            </a:r>
            <a:r>
              <a:rPr lang="fr-FR" altLang="fr-FR" sz="1100" dirty="0">
                <a:ea typeface="Calibri" pitchFamily="34" charset="0"/>
              </a:rPr>
              <a:t> pour faire établir la discrimination au logement.</a:t>
            </a:r>
          </a:p>
          <a:p>
            <a:pPr marL="171450" lvl="0" indent="-171450">
              <a:buFont typeface="Arial" panose="020B0604020202020204" pitchFamily="34" charset="0"/>
              <a:buChar char="•"/>
            </a:pPr>
            <a:r>
              <a:rPr lang="fr-FR" altLang="fr-FR" sz="1100">
                <a:ea typeface="Calibri" pitchFamily="34" charset="0"/>
              </a:rPr>
              <a:t>Les sanctions encourues en cas de discrimination.</a:t>
            </a:r>
            <a:endParaRPr lang="fr-FR" altLang="fr-FR" sz="1100" b="1" dirty="0">
              <a:solidFill>
                <a:srgbClr val="08667B"/>
              </a:solidFill>
              <a:ea typeface="Calibri" pitchFamily="34" charset="0"/>
            </a:endParaRPr>
          </a:p>
          <a:p>
            <a:pPr marL="171450" lvl="0" indent="-171450">
              <a:buFont typeface="Arial" panose="020B0604020202020204" pitchFamily="34" charset="0"/>
              <a:buChar char="•"/>
            </a:pPr>
            <a:r>
              <a:rPr lang="fr-FR" altLang="fr-FR" sz="1000" dirty="0">
                <a:ea typeface="Calibri" pitchFamily="34" charset="0"/>
              </a:rPr>
              <a:t>La définition du rôle d’agent immobilier.</a:t>
            </a:r>
          </a:p>
          <a:p>
            <a:pPr marL="171450" lvl="0" indent="-171450">
              <a:buFont typeface="Arial" panose="020B0604020202020204" pitchFamily="34" charset="0"/>
              <a:buChar char="•"/>
            </a:pPr>
            <a:r>
              <a:rPr lang="fr-FR" altLang="fr-FR" sz="1000" dirty="0">
                <a:ea typeface="Calibri" pitchFamily="34" charset="0"/>
              </a:rPr>
              <a:t>La loi </a:t>
            </a:r>
            <a:r>
              <a:rPr lang="fr-FR" altLang="fr-FR" sz="1000" dirty="0" err="1">
                <a:ea typeface="Calibri" pitchFamily="34" charset="0"/>
              </a:rPr>
              <a:t>Hoguet</a:t>
            </a:r>
            <a:r>
              <a:rPr lang="fr-FR" altLang="fr-FR" sz="1000" dirty="0">
                <a:ea typeface="Calibri" pitchFamily="34" charset="0"/>
              </a:rPr>
              <a:t> et son décret d’application.</a:t>
            </a:r>
          </a:p>
          <a:p>
            <a:pPr marL="171450" lvl="0" indent="-171450">
              <a:buFont typeface="Arial" panose="020B0604020202020204" pitchFamily="34" charset="0"/>
              <a:buChar char="•"/>
            </a:pPr>
            <a:r>
              <a:rPr lang="fr-FR" altLang="fr-FR" sz="1000" dirty="0">
                <a:ea typeface="Calibri" pitchFamily="34" charset="0"/>
              </a:rPr>
              <a:t>Les obligations, responsabilités de l’agent immobilier : règles de déontologie.</a:t>
            </a:r>
          </a:p>
          <a:p>
            <a:pPr marL="171450" lvl="0" indent="-171450">
              <a:buFont typeface="Arial" panose="020B0604020202020204" pitchFamily="34" charset="0"/>
              <a:buChar char="•"/>
            </a:pPr>
            <a:r>
              <a:rPr lang="fr-FR" altLang="fr-FR" sz="1000" dirty="0">
                <a:ea typeface="Calibri" pitchFamily="34" charset="0"/>
              </a:rPr>
              <a:t>Le mandat, le bon de visite, le droit à honoraires.</a:t>
            </a:r>
          </a:p>
          <a:p>
            <a:pPr marL="171450" lvl="0" indent="-171450">
              <a:buFont typeface="Arial" panose="020B0604020202020204" pitchFamily="34" charset="0"/>
              <a:buChar char="•"/>
            </a:pPr>
            <a:r>
              <a:rPr lang="fr-FR" altLang="fr-FR" sz="1000" dirty="0">
                <a:ea typeface="Calibri" pitchFamily="34" charset="0"/>
              </a:rPr>
              <a:t>Jurisprudence et cas pratiques. </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a:extLst>
              <a:ext uri="{FF2B5EF4-FFF2-40B4-BE49-F238E27FC236}">
                <a16:creationId xmlns:a16="http://schemas.microsoft.com/office/drawing/2014/main" id="{CA6C4F72-A58D-34B5-F08B-88916B1DE5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a:extLst>
              <a:ext uri="{FF2B5EF4-FFF2-40B4-BE49-F238E27FC236}">
                <a16:creationId xmlns:a16="http://schemas.microsoft.com/office/drawing/2014/main" id="{DC1E373A-F152-027C-9C81-E9CD45F9169D}"/>
              </a:ext>
            </a:extLst>
          </p:cNvPr>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a:extLst>
              <a:ext uri="{FF2B5EF4-FFF2-40B4-BE49-F238E27FC236}">
                <a16:creationId xmlns:a16="http://schemas.microsoft.com/office/drawing/2014/main" id="{B4463644-F587-97BE-4C29-C44AE2C302C7}"/>
              </a:ext>
            </a:extLst>
          </p:cNvPr>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a:extLst>
              <a:ext uri="{FF2B5EF4-FFF2-40B4-BE49-F238E27FC236}">
                <a16:creationId xmlns:a16="http://schemas.microsoft.com/office/drawing/2014/main" id="{9F88769F-9FA2-39DF-02FF-8482E035F6BB}"/>
              </a:ext>
            </a:extLst>
          </p:cNvPr>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6" name="Flèche vers le haut 5">
            <a:extLst>
              <a:ext uri="{FF2B5EF4-FFF2-40B4-BE49-F238E27FC236}">
                <a16:creationId xmlns:a16="http://schemas.microsoft.com/office/drawing/2014/main" id="{89086AD3-E29B-F7F5-7077-EB1FD242107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B24D61B-7A33-FEFA-9778-4FC9DF8A41F8}"/>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96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6</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0437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 METIER DE L’AGENT IMMOBILIER :</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LE RESPECT DU CODE DE DEONTOLOGIE, LA PRISE DE MANDAT </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a:t>
            </a:r>
            <a:r>
              <a:rPr lang="fr-FR" altLang="fr-FR" sz="1000" i="1" dirty="0">
                <a:ea typeface="Calibri" pitchFamily="34" charset="0"/>
              </a:rPr>
              <a:t>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a:t>
            </a:r>
            <a:r>
              <a:rPr lang="fr-FR" altLang="fr-FR" sz="1000" i="1" dirty="0">
                <a:ea typeface="Calibri" pitchFamily="34" charset="0"/>
              </a:rPr>
              <a:t>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 rôle de l’agent immobilier, ses obligations et sa responsabilité. </a:t>
            </a:r>
          </a:p>
          <a:p>
            <a:pPr marL="171450" lvl="0" indent="-171450">
              <a:buFont typeface="Arial" panose="020B0604020202020204" pitchFamily="34" charset="0"/>
              <a:buChar char="•"/>
            </a:pPr>
            <a:r>
              <a:rPr lang="fr-FR" altLang="fr-FR" sz="1000" dirty="0">
                <a:ea typeface="Calibri" pitchFamily="34" charset="0"/>
              </a:rPr>
              <a:t>Connaissance des principaux textes réglementant le métier d’agent immobilier. </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 définition du rôle d’agent immobilier.</a:t>
            </a:r>
          </a:p>
          <a:p>
            <a:pPr marL="171450" lvl="0" indent="-171450">
              <a:buFont typeface="Arial" panose="020B0604020202020204" pitchFamily="34" charset="0"/>
              <a:buChar char="•"/>
            </a:pPr>
            <a:r>
              <a:rPr lang="fr-FR" altLang="fr-FR" sz="1000" dirty="0">
                <a:ea typeface="Calibri" pitchFamily="34" charset="0"/>
              </a:rPr>
              <a:t>La loi </a:t>
            </a:r>
            <a:r>
              <a:rPr lang="fr-FR" altLang="fr-FR" sz="1000" dirty="0" err="1">
                <a:ea typeface="Calibri" pitchFamily="34" charset="0"/>
              </a:rPr>
              <a:t>Hoguet</a:t>
            </a:r>
            <a:r>
              <a:rPr lang="fr-FR" altLang="fr-FR" sz="1000" dirty="0">
                <a:ea typeface="Calibri" pitchFamily="34" charset="0"/>
              </a:rPr>
              <a:t> et son décret d’application.</a:t>
            </a:r>
          </a:p>
          <a:p>
            <a:pPr marL="171450" lvl="0" indent="-171450">
              <a:buFont typeface="Arial" panose="020B0604020202020204" pitchFamily="34" charset="0"/>
              <a:buChar char="•"/>
            </a:pPr>
            <a:r>
              <a:rPr lang="fr-FR" altLang="fr-FR" sz="1000" dirty="0">
                <a:ea typeface="Calibri" pitchFamily="34" charset="0"/>
              </a:rPr>
              <a:t>Les obligations, responsabilités de l’agent immobilier : règles de déontologie.</a:t>
            </a:r>
          </a:p>
          <a:p>
            <a:pPr marL="171450" lvl="0" indent="-171450">
              <a:buFont typeface="Arial" panose="020B0604020202020204" pitchFamily="34" charset="0"/>
              <a:buChar char="•"/>
            </a:pPr>
            <a:r>
              <a:rPr lang="fr-FR" altLang="fr-FR" sz="1000" dirty="0">
                <a:ea typeface="Calibri" pitchFamily="34" charset="0"/>
              </a:rPr>
              <a:t>Le mandat, le bon de visite, le droit à honoraires.</a:t>
            </a:r>
          </a:p>
          <a:p>
            <a:pPr marL="171450" lvl="0" indent="-171450">
              <a:buFont typeface="Arial" panose="020B0604020202020204" pitchFamily="34" charset="0"/>
              <a:buChar char="•"/>
            </a:pPr>
            <a:r>
              <a:rPr lang="fr-FR" altLang="fr-FR" sz="1000" dirty="0">
                <a:ea typeface="Calibri" pitchFamily="34" charset="0"/>
              </a:rPr>
              <a:t>Jurisprudence et cas pratiques. </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6" name="Flèche vers le haut 5">
            <a:extLst>
              <a:ext uri="{FF2B5EF4-FFF2-40B4-BE49-F238E27FC236}">
                <a16:creationId xmlns:a16="http://schemas.microsoft.com/office/drawing/2014/main" id="{3D5C104B-06AA-DB96-2124-5A166A1AEBA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E6B1B59-10F1-A7F7-AAB8-331D73DC41D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49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0437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TRACFIN : LA RESPONSABILITE DE L’AGENT IMMOBILIER EN MATIERE</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DE LUTTE CONTRE LE BLANCHIMENT D’ARGENT </a:t>
            </a:r>
            <a:endParaRPr lang="fr-FR" altLang="fr-FR" sz="1400" b="1" dirty="0">
              <a:solidFill>
                <a:srgbClr val="08667B"/>
              </a:solidFill>
              <a:ea typeface="Calibri" pitchFamily="34" charset="0"/>
            </a:endParaRP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150 €/jour/net de TVA/par stagiaire en collectif/ 200 €/jour net de TVA par stagiaire en individuel</a:t>
            </a:r>
            <a:endParaRPr lang="fr-FR" altLang="fr-FR" sz="1000" dirty="0">
              <a:ea typeface="Calibri" pitchFamily="34" charset="0"/>
            </a:endParaRPr>
          </a:p>
          <a:p>
            <a:pPr marL="171450" lvl="0" indent="-171450">
              <a:buFont typeface="Arial" panose="020B0604020202020204" pitchFamily="34" charset="0"/>
              <a:buChar char="•"/>
            </a:pPr>
            <a:endParaRPr lang="fr-FR" sz="1000" dirty="0"/>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obligations de l’agent immobilier en matière de lutte et de prévention contre le blanchiment d’argent,  </a:t>
            </a:r>
          </a:p>
          <a:p>
            <a:pPr marL="171450" lvl="0" indent="-171450">
              <a:buFont typeface="Arial" panose="020B0604020202020204" pitchFamily="34" charset="0"/>
              <a:buChar char="•"/>
            </a:pPr>
            <a:r>
              <a:rPr lang="fr-FR" altLang="fr-FR" sz="1000" dirty="0">
                <a:ea typeface="Calibri" pitchFamily="34" charset="0"/>
              </a:rPr>
              <a:t>Connaissance des principaux facteurs de risques .</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rôle de l’agent immobilier dans la lutte contre le blanchiment d’argent (définition, responsabilité, mise en œuvre).</a:t>
            </a:r>
          </a:p>
          <a:p>
            <a:pPr marL="171450" lvl="0" indent="-171450">
              <a:buFont typeface="Arial" panose="020B0604020202020204" pitchFamily="34" charset="0"/>
              <a:buChar char="•"/>
            </a:pPr>
            <a:r>
              <a:rPr lang="fr-FR" altLang="fr-FR" sz="1000" dirty="0">
                <a:ea typeface="Calibri" pitchFamily="34" charset="0"/>
              </a:rPr>
              <a:t>Le rôle de l’agent immobilier dans le respect de la confidentialité et la prévention contre le blanchiment de capitaux (normes, recueil des données, risques).</a:t>
            </a:r>
          </a:p>
          <a:p>
            <a:pPr marL="171450" lvl="0" indent="-171450">
              <a:buFont typeface="Arial" panose="020B0604020202020204" pitchFamily="34" charset="0"/>
              <a:buChar char="•"/>
            </a:pPr>
            <a:r>
              <a:rPr lang="fr-FR" altLang="fr-FR" sz="1000" dirty="0">
                <a:ea typeface="Calibri" pitchFamily="34" charset="0"/>
              </a:rPr>
              <a:t>Le rôle de l’agent immobilier dans le cadre des services de la concurrence et de la consommation (définition des pratiques commerciales trompeuses, anti-concurrentielles, risques et sanctions prévues).</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3h30 soit une demi-journée d’intervention (réalisée avec non-discrimination à l’accès au logement).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1C3D9F7F-3481-99B4-9BAF-262E1BBD7219}"/>
              </a:ext>
            </a:extLst>
          </p:cNvPr>
          <p:cNvSpPr/>
          <p:nvPr/>
        </p:nvSpPr>
        <p:spPr>
          <a:xfrm>
            <a:off x="5561761" y="6797119"/>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C1F1336-0155-7C14-57D9-640E5418B6C8}"/>
              </a:ext>
            </a:extLst>
          </p:cNvPr>
          <p:cNvSpPr txBox="1"/>
          <p:nvPr/>
        </p:nvSpPr>
        <p:spPr>
          <a:xfrm>
            <a:off x="6046393" y="6860029"/>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7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8</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0437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RGPD :ET LA RESPONSABILITE DE L’AGENT IMMOBILIER </a:t>
            </a:r>
          </a:p>
          <a:p>
            <a:pPr lvl="0"/>
            <a:r>
              <a:rPr lang="fr-FR" altLang="fr-FR" sz="1400" b="1" dirty="0">
                <a:solidFill>
                  <a:srgbClr val="DABF3B"/>
                </a:solidFill>
                <a:ea typeface="Calibri" pitchFamily="34" charset="0"/>
              </a:rPr>
              <a:t>NON DISCRIMINATION A L’ACCES AU LOGEMENT</a:t>
            </a:r>
          </a:p>
        </p:txBody>
      </p:sp>
      <p:sp>
        <p:nvSpPr>
          <p:cNvPr id="9" name="Rectangle 1"/>
          <p:cNvSpPr>
            <a:spLocks noChangeArrowheads="1"/>
          </p:cNvSpPr>
          <p:nvPr/>
        </p:nvSpPr>
        <p:spPr bwMode="auto">
          <a:xfrm>
            <a:off x="491268" y="2253285"/>
            <a:ext cx="674574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obligations en matière de protection des données des clients. </a:t>
            </a:r>
          </a:p>
          <a:p>
            <a:pPr marL="171450" lvl="0" indent="-171450">
              <a:buFont typeface="Arial" panose="020B0604020202020204" pitchFamily="34" charset="0"/>
              <a:buChar char="•"/>
            </a:pPr>
            <a:r>
              <a:rPr lang="fr-FR" altLang="fr-FR" sz="1000" dirty="0">
                <a:ea typeface="Calibri" pitchFamily="34" charset="0"/>
              </a:rPr>
              <a:t>Connaître les process à mettre en place en interne.</a:t>
            </a:r>
          </a:p>
          <a:p>
            <a:pPr marL="171450" lvl="0" indent="-171450">
              <a:buFont typeface="Arial" panose="020B0604020202020204" pitchFamily="34" charset="0"/>
              <a:buChar char="•"/>
            </a:pPr>
            <a:r>
              <a:rPr lang="fr-FR" altLang="fr-FR" sz="1000" dirty="0">
                <a:ea typeface="Calibri" pitchFamily="34" charset="0"/>
              </a:rPr>
              <a:t>Connaître les obligations de l’agent immobilier en matière de lutte contre les discriminations à l’accès au logement en matière de location et de vente.</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 notion de « données à caractère personnel » et données pouvant être collectées.</a:t>
            </a:r>
          </a:p>
          <a:p>
            <a:pPr marL="171450" lvl="0" indent="-171450">
              <a:buFont typeface="Arial" panose="020B0604020202020204" pitchFamily="34" charset="0"/>
              <a:buChar char="•"/>
            </a:pPr>
            <a:r>
              <a:rPr lang="fr-FR" altLang="fr-FR" sz="1000" dirty="0">
                <a:ea typeface="Calibri" pitchFamily="34" charset="0"/>
              </a:rPr>
              <a:t>Comment mettre en place un process interne à l’entreprise.</a:t>
            </a:r>
          </a:p>
          <a:p>
            <a:pPr marL="171450" lvl="0" indent="-171450">
              <a:buFont typeface="Arial" panose="020B0604020202020204" pitchFamily="34" charset="0"/>
              <a:buChar char="•"/>
            </a:pPr>
            <a:r>
              <a:rPr lang="fr-FR" altLang="fr-FR" sz="1000" dirty="0">
                <a:ea typeface="Calibri" pitchFamily="34" charset="0"/>
              </a:rPr>
              <a:t>La responsabilité de l’entreprise. </a:t>
            </a:r>
          </a:p>
          <a:p>
            <a:pPr marL="171450" lvl="0" indent="-171450">
              <a:buFont typeface="Arial" panose="020B0604020202020204" pitchFamily="34" charset="0"/>
              <a:buChar char="•"/>
            </a:pPr>
            <a:r>
              <a:rPr lang="fr-FR" altLang="fr-FR" sz="1000" dirty="0">
                <a:ea typeface="Calibri" pitchFamily="34" charset="0"/>
              </a:rPr>
              <a:t>La notion de « discrimination à l’accès au logement » : notion de discrimination et textes applicables.</a:t>
            </a:r>
          </a:p>
          <a:p>
            <a:pPr marL="171450" lvl="0" indent="-171450">
              <a:buFont typeface="Arial" panose="020B0604020202020204" pitchFamily="34" charset="0"/>
              <a:buChar char="•"/>
            </a:pPr>
            <a:r>
              <a:rPr lang="fr-FR" altLang="fr-FR" sz="1000" dirty="0">
                <a:ea typeface="Calibri" pitchFamily="34" charset="0"/>
              </a:rPr>
              <a:t>Le rôle de l’agent immobilier dans le cadre de la vente et de location d’un logement.</a:t>
            </a:r>
          </a:p>
          <a:p>
            <a:pPr marL="171450" lvl="0" indent="-171450">
              <a:buFont typeface="Arial" panose="020B0604020202020204" pitchFamily="34" charset="0"/>
              <a:buChar char="•"/>
            </a:pPr>
            <a:r>
              <a:rPr lang="fr-FR" altLang="fr-FR" sz="1000" dirty="0">
                <a:ea typeface="Calibri" pitchFamily="34" charset="0"/>
              </a:rPr>
              <a:t>La méthode de </a:t>
            </a:r>
            <a:r>
              <a:rPr lang="fr-FR" altLang="fr-FR" sz="1000" dirty="0" err="1">
                <a:ea typeface="Calibri" pitchFamily="34" charset="0"/>
              </a:rPr>
              <a:t>testing</a:t>
            </a:r>
            <a:r>
              <a:rPr lang="fr-FR" altLang="fr-FR" sz="1000" dirty="0">
                <a:ea typeface="Calibri" pitchFamily="34" charset="0"/>
              </a:rPr>
              <a:t> pour faire établir la discrimination au logement.</a:t>
            </a:r>
          </a:p>
          <a:p>
            <a:pPr marL="171450" lvl="0" indent="-171450">
              <a:buFont typeface="Arial" panose="020B0604020202020204" pitchFamily="34" charset="0"/>
              <a:buChar char="•"/>
            </a:pPr>
            <a:r>
              <a:rPr lang="fr-FR" altLang="fr-FR" sz="1000" dirty="0">
                <a:ea typeface="Calibri" pitchFamily="34" charset="0"/>
              </a:rPr>
              <a:t>Les sanctions encourues en cas de discrimination.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4h00 soit une demi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174D29E-44FF-9C87-20E9-054547428426}"/>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752D915-D67D-6D4A-72A6-AFF56BE71E4C}"/>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5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9</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NON-DISCRIMINATION A L’ACCES AU LOGEMENT </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150 €/jour/net de TVA/par stagiaire en collectif/ 250 €/jour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obligations de l’agent immobilier en matière de lutte contre les discriminations à l’accès au logement en matière de location et de vente.  </a:t>
            </a:r>
          </a:p>
          <a:p>
            <a:pPr marL="171450" lvl="0" indent="-171450">
              <a:buFont typeface="Arial" panose="020B0604020202020204" pitchFamily="34" charset="0"/>
              <a:buChar char="•"/>
            </a:pPr>
            <a:r>
              <a:rPr lang="fr-FR" altLang="fr-FR" sz="1000" dirty="0">
                <a:ea typeface="Calibri" pitchFamily="34" charset="0"/>
              </a:rPr>
              <a:t>Appliquer les règles de déontologie. </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 notion de « discrimination à l’accès au logement » : notion de discrimination et textes applicables.</a:t>
            </a:r>
          </a:p>
          <a:p>
            <a:pPr marL="171450" lvl="0" indent="-171450">
              <a:buFont typeface="Arial" panose="020B0604020202020204" pitchFamily="34" charset="0"/>
              <a:buChar char="•"/>
            </a:pPr>
            <a:r>
              <a:rPr lang="fr-FR" altLang="fr-FR" sz="1000" dirty="0">
                <a:ea typeface="Calibri" pitchFamily="34" charset="0"/>
              </a:rPr>
              <a:t>Le rôle de l’agent immobilier dans le cadre de la vente d’un logement.</a:t>
            </a:r>
          </a:p>
          <a:p>
            <a:pPr marL="171450" lvl="0" indent="-171450">
              <a:buFont typeface="Arial" panose="020B0604020202020204" pitchFamily="34" charset="0"/>
              <a:buChar char="•"/>
            </a:pPr>
            <a:r>
              <a:rPr lang="fr-FR" altLang="fr-FR" sz="1000" dirty="0">
                <a:ea typeface="Calibri" pitchFamily="34" charset="0"/>
              </a:rPr>
              <a:t>Le rôle de l’agent immobilier dans le cadre de la mise en location d’un logement.</a:t>
            </a:r>
          </a:p>
          <a:p>
            <a:pPr marL="171450" lvl="0" indent="-171450">
              <a:buFont typeface="Arial" panose="020B0604020202020204" pitchFamily="34" charset="0"/>
              <a:buChar char="•"/>
            </a:pPr>
            <a:r>
              <a:rPr lang="fr-FR" altLang="fr-FR" sz="1000" dirty="0">
                <a:ea typeface="Calibri" pitchFamily="34" charset="0"/>
              </a:rPr>
              <a:t>La méthode de </a:t>
            </a:r>
            <a:r>
              <a:rPr lang="fr-FR" altLang="fr-FR" sz="1000" dirty="0" err="1">
                <a:ea typeface="Calibri" pitchFamily="34" charset="0"/>
              </a:rPr>
              <a:t>testing</a:t>
            </a:r>
            <a:r>
              <a:rPr lang="fr-FR" altLang="fr-FR" sz="1000" dirty="0">
                <a:ea typeface="Calibri" pitchFamily="34" charset="0"/>
              </a:rPr>
              <a:t> pour faire établir la discrimination au logement.</a:t>
            </a:r>
          </a:p>
          <a:p>
            <a:pPr marL="171450" lvl="0" indent="-171450">
              <a:buFont typeface="Arial" panose="020B0604020202020204" pitchFamily="34" charset="0"/>
              <a:buChar char="•"/>
            </a:pPr>
            <a:r>
              <a:rPr lang="fr-FR" altLang="fr-FR" sz="1000" dirty="0">
                <a:ea typeface="Calibri" pitchFamily="34" charset="0"/>
              </a:rPr>
              <a:t>Les sanctions encourues en cas de discrimination.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3h30 soit une demi-journée d’intervention (peut être réalisée avec TRACFIN ou RGPD).</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B1912CA-89E3-066B-7219-9D380536CDF6}"/>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8BF6684-1833-2DDB-2E2D-3FF810887B5D}"/>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4745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9154</TotalTime>
  <Words>12685</Words>
  <Application>Microsoft Macintosh PowerPoint</Application>
  <PresentationFormat>Personnalisé</PresentationFormat>
  <Paragraphs>1749</Paragraphs>
  <Slides>38</Slides>
  <Notes>35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futura-lt-w01-light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SUIVI AVANT LIVRAISON MISE EN PLACE DES REGLES COLLECTIVES</dc:title>
  <dc:creator>Principal</dc:creator>
  <cp:lastModifiedBy>PERRIN Madeleine</cp:lastModifiedBy>
  <cp:revision>831</cp:revision>
  <cp:lastPrinted>2022-01-28T16:02:02Z</cp:lastPrinted>
  <dcterms:created xsi:type="dcterms:W3CDTF">2021-01-30T17:32:50Z</dcterms:created>
  <dcterms:modified xsi:type="dcterms:W3CDTF">2026-04-10T10:38:53Z</dcterms:modified>
</cp:coreProperties>
</file>